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3" r:id="rId5"/>
    <p:sldId id="26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412802" y="2800016"/>
            <a:ext cx="11427991" cy="1678384"/>
          </a:xfrm>
        </p:spPr>
        <p:txBody>
          <a:bodyPr anchor="b">
            <a:normAutofit/>
          </a:bodyPr>
          <a:lstStyle>
            <a:lvl1pPr algn="ctr">
              <a:defRPr sz="7200" b="1" cap="all" baseline="0">
                <a:solidFill>
                  <a:srgbClr val="0A3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PPT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439012" y="4830235"/>
            <a:ext cx="11426864" cy="1054100"/>
          </a:xfrm>
        </p:spPr>
        <p:txBody>
          <a:bodyPr>
            <a:normAutofit/>
          </a:bodyPr>
          <a:lstStyle>
            <a:lvl1pPr marL="0" indent="0" algn="ctr">
              <a:buNone/>
              <a:defRPr sz="5689" baseline="0">
                <a:solidFill>
                  <a:srgbClr val="81B71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2760" indent="0" algn="ctr">
              <a:buNone/>
              <a:defRPr sz="3556"/>
            </a:lvl2pPr>
            <a:lvl3pPr marL="1625519" indent="0" algn="ctr">
              <a:buNone/>
              <a:defRPr sz="3200"/>
            </a:lvl3pPr>
            <a:lvl4pPr marL="2438278" indent="0" algn="ctr">
              <a:buNone/>
              <a:defRPr sz="2844"/>
            </a:lvl4pPr>
            <a:lvl5pPr marL="3251037" indent="0" algn="ctr">
              <a:buNone/>
              <a:defRPr sz="2844"/>
            </a:lvl5pPr>
            <a:lvl6pPr marL="4063797" indent="0" algn="ctr">
              <a:buNone/>
              <a:defRPr sz="2844"/>
            </a:lvl6pPr>
            <a:lvl7pPr marL="4876557" indent="0" algn="ctr">
              <a:buNone/>
              <a:defRPr sz="2844"/>
            </a:lvl7pPr>
            <a:lvl8pPr marL="5689315" indent="0" algn="ctr">
              <a:buNone/>
              <a:defRPr sz="2844"/>
            </a:lvl8pPr>
            <a:lvl9pPr marL="6502075" indent="0" algn="ctr">
              <a:buNone/>
              <a:defRPr sz="2844"/>
            </a:lvl9pPr>
          </a:lstStyle>
          <a:p>
            <a:r>
              <a:rPr lang="fr-FR" dirty="0" smtClean="0"/>
              <a:t>Sous-titre</a:t>
            </a:r>
            <a:endParaRPr lang="fr-FR" dirty="0"/>
          </a:p>
        </p:txBody>
      </p:sp>
      <p:pic>
        <p:nvPicPr>
          <p:cNvPr id="6" name="Image 5" descr="Logo Région HD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689" y="482445"/>
            <a:ext cx="2097232" cy="2041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31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3409" y="1646297"/>
            <a:ext cx="11640099" cy="4694297"/>
          </a:xfrm>
        </p:spPr>
        <p:txBody>
          <a:bodyPr/>
          <a:lstStyle>
            <a:lvl1pPr marL="406379" indent="-406379">
              <a:buClr>
                <a:srgbClr val="81B719"/>
              </a:buClr>
              <a:buFont typeface="Wingdings" panose="05000000000000000000" pitchFamily="2" charset="2"/>
              <a:buChar char="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19139" indent="-406379">
              <a:buClr>
                <a:srgbClr val="81B719"/>
              </a:buClr>
              <a:buFont typeface="Courier New" panose="02070309020205020404" pitchFamily="49" charset="0"/>
              <a:buChar char="o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2031899" indent="-406379">
              <a:buClr>
                <a:srgbClr val="81B719"/>
              </a:buClr>
              <a:buFont typeface="Arial" panose="020B0604020202020204" pitchFamily="34" charset="0"/>
              <a:buChar char="-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2844658" indent="-406379">
              <a:buClr>
                <a:srgbClr val="81B719"/>
              </a:buClr>
              <a:buFont typeface="Wingdings" panose="05000000000000000000" pitchFamily="2" charset="2"/>
              <a:buChar char="ü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3657417" indent="-406379">
              <a:buClr>
                <a:srgbClr val="81B719"/>
              </a:buClr>
              <a:buFont typeface="Wingdings" panose="05000000000000000000" pitchFamily="2" charset="2"/>
              <a:buChar char="v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u texte 2"/>
          <p:cNvSpPr>
            <a:spLocks noGrp="1"/>
          </p:cNvSpPr>
          <p:nvPr>
            <p:ph type="body" idx="13" hasCustomPrompt="1"/>
          </p:nvPr>
        </p:nvSpPr>
        <p:spPr>
          <a:xfrm>
            <a:off x="238322" y="6457246"/>
            <a:ext cx="11677729" cy="222015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276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51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7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3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79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5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1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07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RAPPEL TITRE PRINCIPAL</a:t>
            </a: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08016" y="3"/>
            <a:ext cx="1283984" cy="1262128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>
          <a:xfrm>
            <a:off x="254865" y="790226"/>
            <a:ext cx="10193631" cy="686740"/>
          </a:xfrm>
        </p:spPr>
        <p:txBody>
          <a:bodyPr anchor="t">
            <a:normAutofit/>
          </a:bodyPr>
          <a:lstStyle>
            <a:lvl1pPr algn="l">
              <a:defRPr sz="4267" b="1" cap="all" baseline="0">
                <a:solidFill>
                  <a:srgbClr val="0A3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SLIDE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253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831851" y="1712149"/>
            <a:ext cx="10515600" cy="856075"/>
          </a:xfrm>
        </p:spPr>
        <p:txBody>
          <a:bodyPr anchor="t">
            <a:normAutofit/>
          </a:bodyPr>
          <a:lstStyle>
            <a:lvl1pPr algn="ctr">
              <a:defRPr sz="7110" b="1" cap="all" baseline="0">
                <a:solidFill>
                  <a:srgbClr val="0A3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SOUS PARTIE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831851" y="2662299"/>
            <a:ext cx="10515600" cy="893704"/>
          </a:xfrm>
        </p:spPr>
        <p:txBody>
          <a:bodyPr/>
          <a:lstStyle>
            <a:lvl1pPr marL="0" indent="0" algn="ctr">
              <a:buNone/>
              <a:defRPr sz="4267" baseline="0">
                <a:solidFill>
                  <a:srgbClr val="81B719"/>
                </a:solidFill>
                <a:latin typeface="Arial"/>
              </a:defRPr>
            </a:lvl1pPr>
            <a:lvl2pPr marL="81276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51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7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3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79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5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1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07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Sous-titre</a:t>
            </a:r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54007" y="5314252"/>
            <a:ext cx="1283984" cy="126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28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0864" y="1683927"/>
            <a:ext cx="5743536" cy="4667016"/>
          </a:xfrm>
        </p:spPr>
        <p:txBody>
          <a:bodyPr/>
          <a:lstStyle>
            <a:lvl1pPr marL="406379" indent="-406379">
              <a:buClr>
                <a:srgbClr val="81B719"/>
              </a:buClr>
              <a:buFont typeface="Wingdings" panose="05000000000000000000" pitchFamily="2" charset="2"/>
              <a:buChar char=""/>
              <a:defRPr>
                <a:latin typeface="Arial"/>
              </a:defRPr>
            </a:lvl1pPr>
            <a:lvl2pPr marL="1219139" indent="-406379">
              <a:buClr>
                <a:srgbClr val="81B719"/>
              </a:buClr>
              <a:buFont typeface="Courier New" panose="02070309020205020404" pitchFamily="49" charset="0"/>
              <a:buChar char="o"/>
              <a:defRPr/>
            </a:lvl2pPr>
            <a:lvl3pPr marL="2031899" indent="-406379">
              <a:buClr>
                <a:srgbClr val="81B719"/>
              </a:buClr>
              <a:buFont typeface="Calibri" panose="020F0502020204030204" pitchFamily="34" charset="0"/>
              <a:buChar char="-"/>
              <a:defRPr/>
            </a:lvl3pPr>
            <a:lvl4pPr marL="2844658" indent="-406379">
              <a:buClr>
                <a:srgbClr val="81B719"/>
              </a:buClr>
              <a:buFont typeface="Wingdings" panose="05000000000000000000" pitchFamily="2" charset="2"/>
              <a:buChar char="ü"/>
              <a:defRPr/>
            </a:lvl4pPr>
            <a:lvl5pPr marL="3657417" indent="-406379">
              <a:buClr>
                <a:srgbClr val="81B719"/>
              </a:buClr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2" y="1693334"/>
            <a:ext cx="5768623" cy="4667015"/>
          </a:xfrm>
        </p:spPr>
        <p:txBody>
          <a:bodyPr/>
          <a:lstStyle>
            <a:lvl1pPr marL="406379" indent="-406379">
              <a:buClr>
                <a:srgbClr val="81B719"/>
              </a:buClr>
              <a:buFont typeface="Wingdings" panose="05000000000000000000" pitchFamily="2" charset="2"/>
              <a:buChar char=""/>
              <a:defRPr/>
            </a:lvl1pPr>
            <a:lvl2pPr marL="1219139" indent="-406379">
              <a:buClr>
                <a:srgbClr val="81B719"/>
              </a:buClr>
              <a:buFont typeface="Courier New" panose="02070309020205020404" pitchFamily="49" charset="0"/>
              <a:buChar char="o"/>
              <a:defRPr/>
            </a:lvl2pPr>
            <a:lvl3pPr marL="2031899" indent="-406379">
              <a:buClr>
                <a:srgbClr val="81B719"/>
              </a:buClr>
              <a:buFont typeface="Calibri" panose="020F0502020204030204" pitchFamily="34" charset="0"/>
              <a:buChar char="-"/>
              <a:defRPr/>
            </a:lvl3pPr>
            <a:lvl4pPr marL="2844658" indent="-406379">
              <a:buClr>
                <a:srgbClr val="81B719"/>
              </a:buClr>
              <a:buFont typeface="Wingdings" panose="05000000000000000000" pitchFamily="2" charset="2"/>
              <a:buChar char="ü"/>
              <a:defRPr/>
            </a:lvl4pPr>
            <a:lvl5pPr marL="3657417" indent="-406379">
              <a:buClr>
                <a:srgbClr val="81B719"/>
              </a:buClr>
              <a:buFont typeface="Wingdings" panose="05000000000000000000" pitchFamily="2" charset="2"/>
              <a:buChar char="v"/>
              <a:defRPr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space réservé du texte 2"/>
          <p:cNvSpPr>
            <a:spLocks noGrp="1"/>
          </p:cNvSpPr>
          <p:nvPr>
            <p:ph type="body" idx="13" hasCustomPrompt="1"/>
          </p:nvPr>
        </p:nvSpPr>
        <p:spPr>
          <a:xfrm>
            <a:off x="238322" y="6457246"/>
            <a:ext cx="11727903" cy="231423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1276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51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27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03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79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557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31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075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RAPPEL TITRE PRINCIPAL</a:t>
            </a:r>
          </a:p>
        </p:txBody>
      </p:sp>
      <p:sp>
        <p:nvSpPr>
          <p:cNvPr id="10" name="Titre 1"/>
          <p:cNvSpPr>
            <a:spLocks noGrp="1"/>
          </p:cNvSpPr>
          <p:nvPr>
            <p:ph type="title" hasCustomPrompt="1"/>
          </p:nvPr>
        </p:nvSpPr>
        <p:spPr>
          <a:xfrm>
            <a:off x="254865" y="790226"/>
            <a:ext cx="10243804" cy="686740"/>
          </a:xfrm>
        </p:spPr>
        <p:txBody>
          <a:bodyPr anchor="t">
            <a:normAutofit/>
          </a:bodyPr>
          <a:lstStyle>
            <a:lvl1pPr algn="l">
              <a:defRPr sz="4267" b="1" cap="all" baseline="0">
                <a:solidFill>
                  <a:srgbClr val="0A3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SLIDE</a:t>
            </a:r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08016" y="3"/>
            <a:ext cx="1283984" cy="126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490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 hasCustomPrompt="1"/>
          </p:nvPr>
        </p:nvSpPr>
        <p:spPr>
          <a:xfrm>
            <a:off x="254865" y="790226"/>
            <a:ext cx="10243804" cy="686740"/>
          </a:xfrm>
        </p:spPr>
        <p:txBody>
          <a:bodyPr anchor="t">
            <a:normAutofit/>
          </a:bodyPr>
          <a:lstStyle>
            <a:lvl1pPr algn="l">
              <a:defRPr sz="4267" b="1" cap="all" baseline="0">
                <a:solidFill>
                  <a:srgbClr val="0A308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Titre SLIDE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08016" y="3"/>
            <a:ext cx="1283984" cy="126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905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3990E-08B4-4197-B787-B650FB9932D5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17/05/2022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4726E-BC45-40B3-9A4F-3E86F9E5B38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682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6490" y="3156029"/>
            <a:ext cx="11444467" cy="1416705"/>
          </a:xfrm>
        </p:spPr>
        <p:txBody>
          <a:bodyPr>
            <a:normAutofit fontScale="90000"/>
          </a:bodyPr>
          <a:lstStyle/>
          <a:p>
            <a:r>
              <a:rPr lang="fr-FR" sz="4000" dirty="0" smtClean="0"/>
              <a:t>NEB FESTIVAL SIDE EVENT</a:t>
            </a:r>
            <a:br>
              <a:rPr lang="fr-FR" sz="4000" dirty="0" smtClean="0"/>
            </a:br>
            <a:r>
              <a:rPr lang="fr-FR" sz="4000" dirty="0" smtClean="0"/>
              <a:t> </a:t>
            </a:r>
            <a:r>
              <a:rPr lang="fr-FR" sz="4000" dirty="0" smtClean="0"/>
              <a:t>‘</a:t>
            </a:r>
            <a:r>
              <a:rPr lang="en-US" sz="4000" dirty="0" smtClean="0"/>
              <a:t>Designing </a:t>
            </a:r>
            <a:r>
              <a:rPr lang="en-US" sz="4000" dirty="0"/>
              <a:t>fruitful cooperation for shaping the New European </a:t>
            </a:r>
            <a:r>
              <a:rPr lang="en-US" sz="4000" dirty="0" smtClean="0"/>
              <a:t>Bauhaus’</a:t>
            </a:r>
            <a:endParaRPr lang="fr-FR" i="1" cap="none" dirty="0"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181600" y="505097"/>
            <a:ext cx="1994263" cy="21597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178" y="793349"/>
            <a:ext cx="1410789" cy="173997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427" y="793349"/>
            <a:ext cx="1739973" cy="173997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310" y="5184123"/>
            <a:ext cx="5020829" cy="1673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35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50659" y="1189070"/>
            <a:ext cx="11640099" cy="469429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This </a:t>
            </a:r>
            <a:r>
              <a:rPr lang="en-US" sz="2000" b="1" dirty="0" smtClean="0"/>
              <a:t>reception</a:t>
            </a:r>
            <a:r>
              <a:rPr lang="en-US" sz="2000" b="1" dirty="0" smtClean="0"/>
              <a:t> </a:t>
            </a:r>
            <a:r>
              <a:rPr lang="en-US" sz="2000" b="1" dirty="0"/>
              <a:t>will take place </a:t>
            </a:r>
            <a:r>
              <a:rPr lang="en-US" sz="2000" b="1" dirty="0" smtClean="0"/>
              <a:t>at the STAM Europa, from </a:t>
            </a:r>
            <a:r>
              <a:rPr lang="en-US" sz="2000" b="1" dirty="0" smtClean="0"/>
              <a:t>18</a:t>
            </a:r>
            <a:r>
              <a:rPr lang="en-US" sz="2000" b="1" dirty="0" smtClean="0"/>
              <a:t>:30 </a:t>
            </a:r>
            <a:r>
              <a:rPr lang="en-US" sz="2000" b="1" dirty="0"/>
              <a:t>to </a:t>
            </a:r>
            <a:r>
              <a:rPr lang="en-US" sz="2000" b="1" dirty="0" smtClean="0"/>
              <a:t>21:00 </a:t>
            </a:r>
            <a:r>
              <a:rPr lang="en-US" sz="2000" b="1" dirty="0"/>
              <a:t>pm </a:t>
            </a:r>
            <a:r>
              <a:rPr lang="en-US" sz="2000" b="1" dirty="0" smtClean="0"/>
              <a:t>and will consist of:</a:t>
            </a:r>
          </a:p>
          <a:p>
            <a:r>
              <a:rPr lang="fr-FR" sz="2000" dirty="0" smtClean="0"/>
              <a:t>An exhibition of NEB </a:t>
            </a:r>
            <a:r>
              <a:rPr lang="fr-FR" sz="2000" dirty="0" err="1" smtClean="0"/>
              <a:t>projects</a:t>
            </a:r>
            <a:r>
              <a:rPr lang="fr-FR" sz="2000" dirty="0" smtClean="0"/>
              <a:t> (Habiter 2030</a:t>
            </a:r>
            <a:r>
              <a:rPr lang="fr-FR" sz="2000" dirty="0"/>
              <a:t>, Painovoima </a:t>
            </a:r>
            <a:r>
              <a:rPr lang="fr-FR" sz="2000" dirty="0" smtClean="0"/>
              <a:t>ry – </a:t>
            </a:r>
            <a:r>
              <a:rPr lang="fr-FR" sz="2000" dirty="0"/>
              <a:t>a </a:t>
            </a:r>
            <a:r>
              <a:rPr lang="fr-FR" sz="2000" dirty="0" err="1"/>
              <a:t>carbon</a:t>
            </a:r>
            <a:r>
              <a:rPr lang="fr-FR" sz="2000" dirty="0"/>
              <a:t> </a:t>
            </a:r>
            <a:r>
              <a:rPr lang="fr-FR" sz="2000" dirty="0" err="1"/>
              <a:t>neutral</a:t>
            </a:r>
            <a:r>
              <a:rPr lang="fr-FR" sz="2000" dirty="0"/>
              <a:t> </a:t>
            </a:r>
            <a:r>
              <a:rPr lang="fr-FR" sz="2000" dirty="0" err="1"/>
              <a:t>island</a:t>
            </a:r>
            <a:r>
              <a:rPr lang="fr-FR" sz="2000" dirty="0"/>
              <a:t> </a:t>
            </a:r>
            <a:r>
              <a:rPr lang="fr-FR" sz="2000" dirty="0" err="1" smtClean="0"/>
              <a:t>project</a:t>
            </a:r>
            <a:r>
              <a:rPr lang="fr-FR" sz="2000" dirty="0" smtClean="0"/>
              <a:t>)</a:t>
            </a:r>
            <a:endParaRPr lang="en-US" sz="2000" dirty="0" smtClean="0"/>
          </a:p>
          <a:p>
            <a:r>
              <a:rPr lang="en-US" sz="2000" dirty="0" smtClean="0"/>
              <a:t>A networking evening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ym typeface="Wingdings" panose="05000000000000000000" pitchFamily="2" charset="2"/>
              </a:rPr>
              <a:t> Do you have NEB projects that you would like to showcase?</a:t>
            </a:r>
            <a:endParaRPr lang="en-US" sz="2000" b="1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fr-FR" i="1" dirty="0"/>
              <a:t>NEB Festival </a:t>
            </a:r>
            <a:r>
              <a:rPr lang="fr-FR" i="1" dirty="0" err="1"/>
              <a:t>Side</a:t>
            </a:r>
            <a:r>
              <a:rPr lang="fr-FR" i="1" dirty="0"/>
              <a:t> </a:t>
            </a:r>
            <a:r>
              <a:rPr lang="fr-FR" i="1" dirty="0" err="1"/>
              <a:t>event</a:t>
            </a:r>
            <a:r>
              <a:rPr lang="fr-FR" i="1" dirty="0"/>
              <a:t> ‘</a:t>
            </a:r>
            <a:r>
              <a:rPr lang="en-US" i="1" dirty="0"/>
              <a:t>Designing fruitful cooperation for shaping the New European Bauhaus’</a:t>
            </a:r>
            <a:endParaRPr lang="fr-FR" i="1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50659" y="297364"/>
            <a:ext cx="10193631" cy="686740"/>
          </a:xfrm>
        </p:spPr>
        <p:txBody>
          <a:bodyPr/>
          <a:lstStyle/>
          <a:p>
            <a:r>
              <a:rPr lang="fr-FR" dirty="0" smtClean="0"/>
              <a:t>09/06: </a:t>
            </a:r>
            <a:r>
              <a:rPr lang="fr-FR" dirty="0" err="1" smtClean="0"/>
              <a:t>evening</a:t>
            </a:r>
            <a:r>
              <a:rPr lang="fr-FR" dirty="0" smtClean="0"/>
              <a:t> RECEPTION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813" y="92398"/>
            <a:ext cx="889194" cy="109667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562" y="3740801"/>
            <a:ext cx="3911510" cy="260767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442" y="3740801"/>
            <a:ext cx="3906628" cy="2607674"/>
          </a:xfrm>
          <a:prstGeom prst="rect">
            <a:avLst/>
          </a:prstGeom>
        </p:spPr>
      </p:pic>
      <p:sp>
        <p:nvSpPr>
          <p:cNvPr id="8" name="AutoShape 2" descr="Stam Europa | Visit Brussel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702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75952" y="1390943"/>
            <a:ext cx="11640099" cy="46942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The </a:t>
            </a:r>
            <a:r>
              <a:rPr lang="en-US" sz="2000" b="1" dirty="0" smtClean="0"/>
              <a:t>workshop session will take place from </a:t>
            </a:r>
            <a:r>
              <a:rPr lang="en-US" sz="2000" b="1" dirty="0" smtClean="0"/>
              <a:t>9:00 </a:t>
            </a:r>
            <a:r>
              <a:rPr lang="en-US" sz="2000" b="1" dirty="0" smtClean="0"/>
              <a:t>am to 12:30 pm and will </a:t>
            </a:r>
            <a:r>
              <a:rPr lang="en-US" sz="1900" b="1" dirty="0" smtClean="0">
                <a:solidFill>
                  <a:prstClr val="black"/>
                </a:solidFill>
              </a:rPr>
              <a:t>gather participants with similar interests and problems, in order to </a:t>
            </a:r>
            <a:r>
              <a:rPr lang="en-US" sz="1900" b="1" dirty="0" err="1" smtClean="0">
                <a:solidFill>
                  <a:prstClr val="black"/>
                </a:solidFill>
              </a:rPr>
              <a:t>favour</a:t>
            </a:r>
            <a:r>
              <a:rPr lang="en-US" sz="1900" b="1" dirty="0" smtClean="0">
                <a:solidFill>
                  <a:prstClr val="black"/>
                </a:solidFill>
              </a:rPr>
              <a:t> synergy and future cooperation</a:t>
            </a:r>
            <a:r>
              <a:rPr lang="en-US" sz="1900" b="1" dirty="0">
                <a:solidFill>
                  <a:prstClr val="black"/>
                </a:solidFill>
              </a:rPr>
              <a:t>. </a:t>
            </a:r>
            <a:endParaRPr lang="en-US" sz="1900" b="1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sz="1900" b="1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900" dirty="0" smtClean="0">
                <a:solidFill>
                  <a:prstClr val="black"/>
                </a:solidFill>
              </a:rPr>
              <a:t>The </a:t>
            </a:r>
            <a:r>
              <a:rPr lang="en-US" sz="1900" dirty="0">
                <a:solidFill>
                  <a:prstClr val="black"/>
                </a:solidFill>
              </a:rPr>
              <a:t>themes </a:t>
            </a:r>
            <a:r>
              <a:rPr lang="en-US" sz="1900" dirty="0" smtClean="0">
                <a:solidFill>
                  <a:prstClr val="black"/>
                </a:solidFill>
              </a:rPr>
              <a:t>of the </a:t>
            </a:r>
            <a:r>
              <a:rPr lang="en-US" sz="1900" dirty="0">
                <a:solidFill>
                  <a:prstClr val="black"/>
                </a:solidFill>
              </a:rPr>
              <a:t>workshops are the following:</a:t>
            </a:r>
          </a:p>
          <a:p>
            <a:r>
              <a:rPr lang="en-US" sz="2000" dirty="0"/>
              <a:t>Circular construction and urban renovation</a:t>
            </a:r>
          </a:p>
          <a:p>
            <a:r>
              <a:rPr lang="en-US" sz="2000" dirty="0"/>
              <a:t>Reconnecting with nature: focus on water cycle, sustainable mobility, green infrastructures</a:t>
            </a:r>
          </a:p>
          <a:p>
            <a:r>
              <a:rPr lang="en-US" sz="2000" dirty="0"/>
              <a:t>Design as a tool for social </a:t>
            </a:r>
            <a:r>
              <a:rPr lang="en-US" sz="2000" dirty="0" smtClean="0"/>
              <a:t>changes</a:t>
            </a:r>
            <a:endParaRPr lang="en-US" sz="2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fr-FR" i="1" dirty="0"/>
              <a:t>NEB Festival </a:t>
            </a:r>
            <a:r>
              <a:rPr lang="fr-FR" i="1" dirty="0" err="1"/>
              <a:t>Side</a:t>
            </a:r>
            <a:r>
              <a:rPr lang="fr-FR" i="1" dirty="0"/>
              <a:t> </a:t>
            </a:r>
            <a:r>
              <a:rPr lang="fr-FR" i="1" dirty="0" err="1"/>
              <a:t>event</a:t>
            </a:r>
            <a:r>
              <a:rPr lang="fr-FR" i="1" dirty="0"/>
              <a:t> ‘</a:t>
            </a:r>
            <a:r>
              <a:rPr lang="en-US" i="1" dirty="0"/>
              <a:t>Designing fruitful cooperation for shaping the New European Bauhaus’</a:t>
            </a:r>
            <a:endParaRPr lang="fr-FR" i="1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63409" y="297364"/>
            <a:ext cx="10193631" cy="686740"/>
          </a:xfrm>
        </p:spPr>
        <p:txBody>
          <a:bodyPr>
            <a:noAutofit/>
          </a:bodyPr>
          <a:lstStyle/>
          <a:p>
            <a:r>
              <a:rPr lang="fr-FR" sz="4270" dirty="0" smtClean="0"/>
              <a:t>10</a:t>
            </a:r>
            <a:r>
              <a:rPr lang="fr-FR" sz="4270" dirty="0" smtClean="0"/>
              <a:t>/06: </a:t>
            </a:r>
            <a:r>
              <a:rPr lang="fr-FR" sz="4270" dirty="0" smtClean="0"/>
              <a:t>workshops</a:t>
            </a:r>
            <a:endParaRPr lang="fr-FR" sz="427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813" y="92398"/>
            <a:ext cx="889194" cy="109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77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75952" y="1390943"/>
            <a:ext cx="11640099" cy="4694297"/>
          </a:xfrm>
        </p:spPr>
        <p:txBody>
          <a:bodyPr>
            <a:normAutofit fontScale="47500" lnSpcReduction="20000"/>
          </a:bodyPr>
          <a:lstStyle/>
          <a:p>
            <a:pPr lvl="0" fontAlgn="ctr"/>
            <a:endParaRPr lang="fr-FR" sz="4000" b="1" dirty="0" smtClean="0"/>
          </a:p>
          <a:p>
            <a:pPr lvl="0" fontAlgn="ctr"/>
            <a:r>
              <a:rPr lang="fr-FR" sz="4000" b="1" dirty="0" smtClean="0"/>
              <a:t>9h00-9h15: </a:t>
            </a:r>
            <a:r>
              <a:rPr lang="fr-FR" sz="4000" dirty="0" err="1" smtClean="0"/>
              <a:t>Welcome</a:t>
            </a:r>
            <a:endParaRPr lang="fr-FR" sz="4000" dirty="0"/>
          </a:p>
          <a:p>
            <a:pPr lvl="0" fontAlgn="ctr"/>
            <a:r>
              <a:rPr lang="en-CA" sz="4000" b="1" dirty="0" smtClean="0"/>
              <a:t>9h15-9h45</a:t>
            </a:r>
            <a:r>
              <a:rPr lang="en-CA" sz="4000" dirty="0" smtClean="0"/>
              <a:t>: </a:t>
            </a:r>
            <a:r>
              <a:rPr lang="en-CA" sz="4000" dirty="0"/>
              <a:t>I</a:t>
            </a:r>
            <a:r>
              <a:rPr lang="en-CA" sz="4000" dirty="0" smtClean="0"/>
              <a:t>ntervention </a:t>
            </a:r>
            <a:r>
              <a:rPr lang="en-CA" sz="4000" dirty="0"/>
              <a:t>of the Commission about the </a:t>
            </a:r>
            <a:r>
              <a:rPr lang="en-CA" sz="4000" dirty="0" smtClean="0"/>
              <a:t>future </a:t>
            </a:r>
            <a:r>
              <a:rPr lang="en-CA" sz="4000" dirty="0"/>
              <a:t>perspectives of the NEB and the upcoming calls and funding opportunities </a:t>
            </a:r>
            <a:endParaRPr lang="fr-FR" sz="4000" dirty="0"/>
          </a:p>
          <a:p>
            <a:pPr lvl="0" fontAlgn="ctr"/>
            <a:r>
              <a:rPr lang="en-CA" sz="4000" b="1" dirty="0" smtClean="0"/>
              <a:t>9h45-10h45: </a:t>
            </a:r>
            <a:r>
              <a:rPr lang="en-CA" sz="4000" dirty="0"/>
              <a:t>W</a:t>
            </a:r>
            <a:r>
              <a:rPr lang="en-CA" sz="4000" dirty="0" smtClean="0"/>
              <a:t>orkshop </a:t>
            </a:r>
            <a:r>
              <a:rPr lang="en-CA" sz="4000" dirty="0"/>
              <a:t>part 1 (in split sessions)</a:t>
            </a:r>
            <a:endParaRPr lang="fr-FR" sz="4000" dirty="0"/>
          </a:p>
          <a:p>
            <a:pPr lvl="1" fontAlgn="ctr"/>
            <a:r>
              <a:rPr lang="fr-FR" dirty="0" err="1"/>
              <a:t>Icebreaker</a:t>
            </a:r>
            <a:r>
              <a:rPr lang="fr-FR" dirty="0"/>
              <a:t> (15min)</a:t>
            </a:r>
          </a:p>
          <a:p>
            <a:pPr lvl="1" fontAlgn="ctr"/>
            <a:r>
              <a:rPr lang="en-CA" dirty="0"/>
              <a:t>Analyse of the </a:t>
            </a:r>
            <a:r>
              <a:rPr lang="en-CA" dirty="0" err="1"/>
              <a:t>klaxoon</a:t>
            </a:r>
            <a:r>
              <a:rPr lang="en-CA" dirty="0"/>
              <a:t> board and report of the workshop of 24 </a:t>
            </a:r>
            <a:r>
              <a:rPr lang="en-CA" dirty="0" err="1"/>
              <a:t>february</a:t>
            </a:r>
            <a:r>
              <a:rPr lang="en-CA" dirty="0"/>
              <a:t> (15min)</a:t>
            </a:r>
            <a:endParaRPr lang="fr-FR" dirty="0"/>
          </a:p>
          <a:p>
            <a:pPr lvl="1" fontAlgn="ctr"/>
            <a:r>
              <a:rPr lang="en-CA" dirty="0"/>
              <a:t>Selection of 3 topics on which </a:t>
            </a:r>
            <a:r>
              <a:rPr lang="en-CA" dirty="0" err="1"/>
              <a:t>futur</a:t>
            </a:r>
            <a:r>
              <a:rPr lang="en-CA" dirty="0"/>
              <a:t> cooperation projects can be </a:t>
            </a:r>
            <a:r>
              <a:rPr lang="en-CA" dirty="0" smtClean="0"/>
              <a:t>build</a:t>
            </a:r>
            <a:endParaRPr lang="fr-FR" sz="4000" dirty="0"/>
          </a:p>
          <a:p>
            <a:pPr lvl="0" fontAlgn="ctr"/>
            <a:r>
              <a:rPr lang="en-CA" sz="4000" b="1" dirty="0" smtClean="0"/>
              <a:t>10h45-11h00: </a:t>
            </a:r>
            <a:r>
              <a:rPr lang="en-CA" sz="4000" dirty="0" smtClean="0"/>
              <a:t>Break</a:t>
            </a:r>
            <a:endParaRPr lang="fr-FR" sz="4000" dirty="0"/>
          </a:p>
          <a:p>
            <a:pPr lvl="0" fontAlgn="ctr"/>
            <a:r>
              <a:rPr lang="en-CA" sz="4000" b="1" dirty="0" smtClean="0"/>
              <a:t>11h00-12h00: </a:t>
            </a:r>
            <a:r>
              <a:rPr lang="en-CA" sz="4000" dirty="0"/>
              <a:t>W</a:t>
            </a:r>
            <a:r>
              <a:rPr lang="en-CA" sz="4000" dirty="0" smtClean="0"/>
              <a:t>orkshop </a:t>
            </a:r>
            <a:r>
              <a:rPr lang="en-CA" sz="4000" dirty="0"/>
              <a:t>part 2 (in split </a:t>
            </a:r>
            <a:r>
              <a:rPr lang="en-CA" sz="4000" dirty="0" smtClean="0"/>
              <a:t>sessions)</a:t>
            </a:r>
            <a:endParaRPr lang="fr-FR" sz="4000" dirty="0"/>
          </a:p>
          <a:p>
            <a:pPr lvl="1" fontAlgn="ctr"/>
            <a:r>
              <a:rPr lang="en-CA" sz="3467" dirty="0" smtClean="0"/>
              <a:t>Try to go as far as possible in the </a:t>
            </a:r>
            <a:r>
              <a:rPr lang="en-CA" sz="3467" dirty="0" err="1" smtClean="0"/>
              <a:t>reflexion</a:t>
            </a:r>
            <a:r>
              <a:rPr lang="en-CA" sz="3467" dirty="0" smtClean="0"/>
              <a:t> about </a:t>
            </a:r>
            <a:r>
              <a:rPr lang="en-CA" sz="3467" dirty="0" err="1" smtClean="0"/>
              <a:t>futur</a:t>
            </a:r>
            <a:r>
              <a:rPr lang="en-CA" sz="3467" dirty="0" smtClean="0"/>
              <a:t> cooperation projects</a:t>
            </a:r>
            <a:r>
              <a:rPr lang="fr-FR" sz="3467" dirty="0" smtClean="0"/>
              <a:t> (Short - </a:t>
            </a:r>
            <a:r>
              <a:rPr lang="fr-FR" sz="3467" dirty="0" err="1" smtClean="0"/>
              <a:t>mid</a:t>
            </a:r>
            <a:r>
              <a:rPr lang="fr-FR" sz="3467" dirty="0" smtClean="0"/>
              <a:t> - long </a:t>
            </a:r>
            <a:r>
              <a:rPr lang="fr-FR" sz="3467" dirty="0" err="1" smtClean="0"/>
              <a:t>term</a:t>
            </a:r>
            <a:r>
              <a:rPr lang="fr-FR" sz="3467" dirty="0" smtClean="0"/>
              <a:t>)</a:t>
            </a:r>
          </a:p>
          <a:p>
            <a:pPr lvl="1" fontAlgn="ctr"/>
            <a:r>
              <a:rPr lang="en-CA" sz="3467" dirty="0" smtClean="0"/>
              <a:t>Stakeholders on local, regional, </a:t>
            </a:r>
            <a:r>
              <a:rPr lang="en-CA" sz="3467" dirty="0" err="1" smtClean="0"/>
              <a:t>european</a:t>
            </a:r>
            <a:r>
              <a:rPr lang="en-CA" sz="3467" dirty="0" smtClean="0"/>
              <a:t> scale</a:t>
            </a:r>
            <a:endParaRPr lang="fr-FR" sz="3467" dirty="0" smtClean="0"/>
          </a:p>
          <a:p>
            <a:pPr lvl="1" fontAlgn="ctr"/>
            <a:r>
              <a:rPr lang="fr-FR" sz="3467" dirty="0" smtClean="0"/>
              <a:t>Links </a:t>
            </a:r>
            <a:r>
              <a:rPr lang="fr-FR" sz="3467" dirty="0" err="1" smtClean="0"/>
              <a:t>with</a:t>
            </a:r>
            <a:r>
              <a:rPr lang="fr-FR" sz="3467" dirty="0" smtClean="0"/>
              <a:t> NEB </a:t>
            </a:r>
            <a:r>
              <a:rPr lang="fr-FR" sz="3467" dirty="0" err="1" smtClean="0"/>
              <a:t>philosphy</a:t>
            </a:r>
            <a:r>
              <a:rPr lang="fr-FR" sz="3467" dirty="0" smtClean="0"/>
              <a:t> </a:t>
            </a:r>
          </a:p>
          <a:p>
            <a:pPr lvl="1" fontAlgn="ctr"/>
            <a:r>
              <a:rPr lang="en-CA" sz="3467" dirty="0" smtClean="0"/>
              <a:t>Funding </a:t>
            </a:r>
            <a:r>
              <a:rPr lang="en-CA" sz="3467" dirty="0"/>
              <a:t>opportunities in the </a:t>
            </a:r>
            <a:r>
              <a:rPr lang="en-CA" sz="3467" dirty="0" err="1"/>
              <a:t>framwork</a:t>
            </a:r>
            <a:r>
              <a:rPr lang="en-CA" sz="3467" dirty="0"/>
              <a:t> of </a:t>
            </a:r>
            <a:r>
              <a:rPr lang="en-CA" sz="3467" dirty="0" smtClean="0"/>
              <a:t>NEB</a:t>
            </a:r>
            <a:endParaRPr lang="fr-FR" sz="4000" dirty="0"/>
          </a:p>
          <a:p>
            <a:pPr lvl="0" fontAlgn="ctr"/>
            <a:r>
              <a:rPr lang="fr-FR" sz="4000" b="1" dirty="0"/>
              <a:t>12h00-12h30: </a:t>
            </a:r>
            <a:r>
              <a:rPr lang="fr-FR" sz="4000" dirty="0"/>
              <a:t>R</a:t>
            </a:r>
            <a:r>
              <a:rPr lang="fr-FR" sz="4000" dirty="0" smtClean="0"/>
              <a:t>estitutions </a:t>
            </a:r>
            <a:r>
              <a:rPr lang="fr-FR" sz="4000" dirty="0"/>
              <a:t>- conclusions </a:t>
            </a:r>
            <a:r>
              <a:rPr lang="fr-FR" sz="4000" dirty="0" smtClean="0"/>
              <a:t>– </a:t>
            </a:r>
            <a:r>
              <a:rPr lang="fr-FR" sz="4000" dirty="0" err="1" smtClean="0"/>
              <a:t>next</a:t>
            </a:r>
            <a:r>
              <a:rPr lang="fr-FR" sz="4000" dirty="0" smtClean="0"/>
              <a:t> </a:t>
            </a:r>
            <a:r>
              <a:rPr lang="fr-FR" sz="4000" dirty="0" err="1" smtClean="0"/>
              <a:t>steps</a:t>
            </a:r>
            <a:endParaRPr lang="fr-FR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fr-FR" i="1" dirty="0"/>
              <a:t>NEB Festival </a:t>
            </a:r>
            <a:r>
              <a:rPr lang="fr-FR" i="1" dirty="0" err="1"/>
              <a:t>Side</a:t>
            </a:r>
            <a:r>
              <a:rPr lang="fr-FR" i="1" dirty="0"/>
              <a:t> </a:t>
            </a:r>
            <a:r>
              <a:rPr lang="fr-FR" i="1" dirty="0" err="1"/>
              <a:t>event</a:t>
            </a:r>
            <a:r>
              <a:rPr lang="fr-FR" i="1" dirty="0"/>
              <a:t> ‘</a:t>
            </a:r>
            <a:r>
              <a:rPr lang="en-US" i="1" dirty="0"/>
              <a:t>Designing fruitful cooperation for shaping the New European Bauhaus’</a:t>
            </a:r>
            <a:endParaRPr lang="fr-FR" i="1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63409" y="297364"/>
            <a:ext cx="10193631" cy="686740"/>
          </a:xfrm>
        </p:spPr>
        <p:txBody>
          <a:bodyPr>
            <a:noAutofit/>
          </a:bodyPr>
          <a:lstStyle/>
          <a:p>
            <a:r>
              <a:rPr lang="fr-FR" sz="4270" dirty="0" smtClean="0"/>
              <a:t>10</a:t>
            </a:r>
            <a:r>
              <a:rPr lang="fr-FR" sz="4270" dirty="0" smtClean="0"/>
              <a:t>/06: workshops planning</a:t>
            </a:r>
            <a:endParaRPr lang="fr-FR" sz="427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813" y="92398"/>
            <a:ext cx="889194" cy="1096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86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02746" y="912569"/>
            <a:ext cx="11640099" cy="469429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endParaRPr lang="en-US" sz="1900" b="1" dirty="0" smtClean="0"/>
          </a:p>
          <a:p>
            <a:pPr marL="0" indent="0">
              <a:buNone/>
            </a:pPr>
            <a:r>
              <a:rPr lang="en-US" sz="1900" b="1" dirty="0" smtClean="0"/>
              <a:t>May </a:t>
            </a:r>
            <a:r>
              <a:rPr lang="en-US" sz="1900" b="1" dirty="0" smtClean="0"/>
              <a:t>18</a:t>
            </a:r>
            <a:r>
              <a:rPr lang="en-US" sz="1900" b="1" baseline="30000" dirty="0" smtClean="0"/>
              <a:t>th</a:t>
            </a:r>
            <a:r>
              <a:rPr lang="en-US" sz="1900" b="1" dirty="0" smtClean="0"/>
              <a:t>: </a:t>
            </a:r>
          </a:p>
          <a:p>
            <a:r>
              <a:rPr lang="en-US" sz="1900" dirty="0" smtClean="0"/>
              <a:t>Sending </a:t>
            </a:r>
            <a:r>
              <a:rPr lang="en-US" sz="1900" dirty="0"/>
              <a:t>of the </a:t>
            </a:r>
            <a:r>
              <a:rPr lang="en-US" sz="1900" dirty="0" smtClean="0"/>
              <a:t>invitation to our partners, colleagues and local/regional actors</a:t>
            </a:r>
            <a:endParaRPr lang="en-US" sz="1900" dirty="0"/>
          </a:p>
          <a:p>
            <a:pPr marL="0" indent="0">
              <a:buNone/>
            </a:pPr>
            <a:endParaRPr lang="en-US" sz="1900" b="1" dirty="0" smtClean="0"/>
          </a:p>
          <a:p>
            <a:pPr marL="0" indent="0">
              <a:buNone/>
            </a:pPr>
            <a:r>
              <a:rPr lang="en-US" sz="1900" b="1" dirty="0" smtClean="0"/>
              <a:t>Before </a:t>
            </a:r>
            <a:r>
              <a:rPr lang="en-US" sz="1900" b="1" dirty="0"/>
              <a:t>May 27</a:t>
            </a:r>
            <a:r>
              <a:rPr lang="en-US" sz="1900" b="1" baseline="30000" dirty="0"/>
              <a:t>th</a:t>
            </a:r>
            <a:r>
              <a:rPr lang="en-US" sz="1900" b="1" dirty="0"/>
              <a:t>:</a:t>
            </a:r>
          </a:p>
          <a:p>
            <a:r>
              <a:rPr lang="en-US" sz="1900" dirty="0"/>
              <a:t>Validation of the animator for the workshop “Design as a tool for social change”</a:t>
            </a:r>
          </a:p>
          <a:p>
            <a:r>
              <a:rPr lang="en-US" sz="1900" dirty="0"/>
              <a:t>Validation of speakers from the European </a:t>
            </a:r>
            <a:r>
              <a:rPr lang="en-US" sz="1900" dirty="0" smtClean="0"/>
              <a:t>Commission</a:t>
            </a:r>
          </a:p>
          <a:p>
            <a:r>
              <a:rPr lang="en-US" sz="1900" dirty="0" smtClean="0"/>
              <a:t>Sending documents to the animators (framework note, conclusions of last workshops, </a:t>
            </a:r>
            <a:r>
              <a:rPr lang="en-US" sz="1900" dirty="0" err="1" smtClean="0"/>
              <a:t>klaxoon</a:t>
            </a:r>
            <a:r>
              <a:rPr lang="en-US" sz="1900" dirty="0" smtClean="0"/>
              <a:t>), methodology)</a:t>
            </a:r>
            <a:endParaRPr lang="en-US" sz="19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3"/>
          </p:nvPr>
        </p:nvSpPr>
        <p:spPr>
          <a:xfrm>
            <a:off x="0" y="6465788"/>
            <a:ext cx="11677729" cy="222015"/>
          </a:xfrm>
        </p:spPr>
        <p:txBody>
          <a:bodyPr/>
          <a:lstStyle/>
          <a:p>
            <a:r>
              <a:rPr lang="fr-FR" i="1" dirty="0"/>
              <a:t>NEB Festival </a:t>
            </a:r>
            <a:r>
              <a:rPr lang="fr-FR" i="1" dirty="0" err="1"/>
              <a:t>Side</a:t>
            </a:r>
            <a:r>
              <a:rPr lang="fr-FR" i="1" dirty="0"/>
              <a:t> </a:t>
            </a:r>
            <a:r>
              <a:rPr lang="fr-FR" i="1" dirty="0" err="1"/>
              <a:t>event</a:t>
            </a:r>
            <a:r>
              <a:rPr lang="fr-FR" i="1" dirty="0"/>
              <a:t> ‘</a:t>
            </a:r>
            <a:r>
              <a:rPr lang="en-US" i="1" dirty="0"/>
              <a:t>Designing fruitful cooperation for shaping the New European Bauhaus’</a:t>
            </a:r>
            <a:endParaRPr lang="fr-FR" i="1" dirty="0"/>
          </a:p>
          <a:p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63409" y="399898"/>
            <a:ext cx="10193631" cy="686740"/>
          </a:xfrm>
        </p:spPr>
        <p:txBody>
          <a:bodyPr>
            <a:noAutofit/>
          </a:bodyPr>
          <a:lstStyle/>
          <a:p>
            <a:r>
              <a:rPr lang="fr-FR" sz="4270" dirty="0" smtClean="0"/>
              <a:t>To </a:t>
            </a:r>
            <a:r>
              <a:rPr lang="fr-FR" sz="4270" dirty="0"/>
              <a:t>do </a:t>
            </a:r>
            <a:r>
              <a:rPr lang="fr-FR" sz="4270" dirty="0" smtClean="0"/>
              <a:t>LIST- deadlines </a:t>
            </a:r>
            <a:r>
              <a:rPr lang="fr-FR" sz="4270" dirty="0" err="1" smtClean="0"/>
              <a:t>reminder</a:t>
            </a:r>
            <a:endParaRPr lang="fr-FR" sz="427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6391" y="116344"/>
            <a:ext cx="890093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2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401</Words>
  <Application>Microsoft Office PowerPoint</Application>
  <PresentationFormat>Grand écran</PresentationFormat>
  <Paragraphs>46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Wingdings</vt:lpstr>
      <vt:lpstr>Conception personnalisée</vt:lpstr>
      <vt:lpstr>NEB FESTIVAL SIDE EVENT  ‘Designing fruitful cooperation for shaping the New European Bauhaus’</vt:lpstr>
      <vt:lpstr>09/06: evening RECEPTION</vt:lpstr>
      <vt:lpstr>10/06: workshops</vt:lpstr>
      <vt:lpstr>10/06: workshops planning</vt:lpstr>
      <vt:lpstr>To do LIST- deadlines reminder</vt:lpstr>
    </vt:vector>
  </TitlesOfParts>
  <Company>Conseil NPdCP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NIVELLE Romain</dc:creator>
  <cp:lastModifiedBy>LEJEUNE Emmanuelle</cp:lastModifiedBy>
  <cp:revision>48</cp:revision>
  <dcterms:created xsi:type="dcterms:W3CDTF">2021-05-03T10:01:16Z</dcterms:created>
  <dcterms:modified xsi:type="dcterms:W3CDTF">2022-05-17T12:57:52Z</dcterms:modified>
</cp:coreProperties>
</file>