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2" r:id="rId4"/>
    <p:sldId id="264" r:id="rId5"/>
    <p:sldId id="267" r:id="rId6"/>
    <p:sldId id="266" r:id="rId7"/>
    <p:sldId id="268" r:id="rId8"/>
    <p:sldId id="269" r:id="rId9"/>
    <p:sldId id="270" r:id="rId10"/>
    <p:sldId id="272" r:id="rId11"/>
    <p:sldId id="278" r:id="rId12"/>
    <p:sldId id="274" r:id="rId13"/>
    <p:sldId id="277" r:id="rId14"/>
    <p:sldId id="276" r:id="rId15"/>
    <p:sldId id="275" r:id="rId16"/>
    <p:sldId id="258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00"/>
    <a:srgbClr val="636466"/>
    <a:srgbClr val="646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171" autoAdjust="0"/>
  </p:normalViewPr>
  <p:slideViewPr>
    <p:cSldViewPr>
      <p:cViewPr>
        <p:scale>
          <a:sx n="100" d="100"/>
          <a:sy n="100" d="100"/>
        </p:scale>
        <p:origin x="-212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7486D-8F7D-4E4D-B475-65224CFE28DD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5F0A6139-190F-4C67-AAAB-DE019638A905}">
      <dgm:prSet phldrT="[Tekst]" custT="1"/>
      <dgm:spPr>
        <a:ln w="57150">
          <a:solidFill>
            <a:srgbClr val="FEDA00"/>
          </a:solidFill>
        </a:ln>
      </dgm:spPr>
      <dgm:t>
        <a:bodyPr/>
        <a:lstStyle/>
        <a:p>
          <a:pPr algn="l"/>
          <a:r>
            <a:rPr lang="pl-PL" sz="1600" b="1" dirty="0" smtClean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Autorska ocena </a:t>
          </a:r>
          <a:r>
            <a:rPr lang="pl-PL" sz="16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wskaźnikowa na danych statystycznych</a:t>
          </a:r>
          <a:endParaRPr lang="pl-PL" sz="1600" b="0" dirty="0">
            <a:solidFill>
              <a:srgbClr val="636466"/>
            </a:solidFill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1523418F-FDF6-48E6-8640-F9F6A3841AB1}" type="parTrans" cxnId="{03D642BF-45B1-4009-9373-B38A7141B55F}">
      <dgm:prSet/>
      <dgm:spPr/>
      <dgm:t>
        <a:bodyPr/>
        <a:lstStyle/>
        <a:p>
          <a:endParaRPr lang="pl-PL"/>
        </a:p>
      </dgm:t>
    </dgm:pt>
    <dgm:pt modelId="{AEACFB36-B959-4A29-9885-6F43151FB4F6}" type="sibTrans" cxnId="{03D642BF-45B1-4009-9373-B38A7141B55F}">
      <dgm:prSet/>
      <dgm:spPr/>
      <dgm:t>
        <a:bodyPr/>
        <a:lstStyle/>
        <a:p>
          <a:endParaRPr lang="pl-PL"/>
        </a:p>
      </dgm:t>
    </dgm:pt>
    <dgm:pt modelId="{A275E739-E3F8-495A-ACAF-1C018CFF8506}">
      <dgm:prSet phldrT="[Tekst]" custT="1"/>
      <dgm:spPr>
        <a:ln w="57150">
          <a:solidFill>
            <a:srgbClr val="FEDA00"/>
          </a:solidFill>
        </a:ln>
      </dgm:spPr>
      <dgm:t>
        <a:bodyPr/>
        <a:lstStyle/>
        <a:p>
          <a:pPr algn="l"/>
          <a:r>
            <a:rPr lang="pl-PL" sz="16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Dialog z  interesariuszami</a:t>
          </a:r>
        </a:p>
      </dgm:t>
    </dgm:pt>
    <dgm:pt modelId="{8A751FFD-0C6A-42BA-BF68-B6408E5DCDB0}" type="parTrans" cxnId="{1C1908E4-A274-4522-B169-3414661AD663}">
      <dgm:prSet/>
      <dgm:spPr/>
      <dgm:t>
        <a:bodyPr/>
        <a:lstStyle/>
        <a:p>
          <a:endParaRPr lang="pl-PL"/>
        </a:p>
      </dgm:t>
    </dgm:pt>
    <dgm:pt modelId="{7CE8718A-DA5D-45D4-BF2D-E6CC6EF40548}" type="sibTrans" cxnId="{1C1908E4-A274-4522-B169-3414661AD663}">
      <dgm:prSet/>
      <dgm:spPr/>
      <dgm:t>
        <a:bodyPr/>
        <a:lstStyle/>
        <a:p>
          <a:endParaRPr lang="pl-PL"/>
        </a:p>
      </dgm:t>
    </dgm:pt>
    <dgm:pt modelId="{CDC04445-F9A9-4E3F-92CE-E8560C5CD5BB}">
      <dgm:prSet phldrT="[Tekst]" custT="1"/>
      <dgm:spPr>
        <a:ln w="57150">
          <a:solidFill>
            <a:srgbClr val="FEDA00"/>
          </a:solidFill>
        </a:ln>
      </dgm:spPr>
      <dgm:t>
        <a:bodyPr/>
        <a:lstStyle/>
        <a:p>
          <a:pPr algn="l"/>
          <a:r>
            <a:rPr lang="pl-PL" sz="16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Przełożenie na politykę innowacyjną</a:t>
          </a:r>
        </a:p>
      </dgm:t>
    </dgm:pt>
    <dgm:pt modelId="{CA9BAEF3-472D-4E96-A244-E90E21184D8F}" type="sibTrans" cxnId="{ED2FCB8A-AF92-49F3-98B3-C80E8F04F4F8}">
      <dgm:prSet/>
      <dgm:spPr/>
      <dgm:t>
        <a:bodyPr/>
        <a:lstStyle/>
        <a:p>
          <a:endParaRPr lang="pl-PL"/>
        </a:p>
      </dgm:t>
    </dgm:pt>
    <dgm:pt modelId="{FA31E272-A8D3-4EC0-A7A0-10A5CD63CC79}" type="parTrans" cxnId="{ED2FCB8A-AF92-49F3-98B3-C80E8F04F4F8}">
      <dgm:prSet/>
      <dgm:spPr/>
      <dgm:t>
        <a:bodyPr/>
        <a:lstStyle/>
        <a:p>
          <a:endParaRPr lang="pl-PL"/>
        </a:p>
      </dgm:t>
    </dgm:pt>
    <dgm:pt modelId="{81C043AF-217E-4B7C-9C4E-399034803FDA}" type="pres">
      <dgm:prSet presAssocID="{F1D7486D-8F7D-4E4D-B475-65224CFE28DD}" presName="CompostProcess" presStyleCnt="0">
        <dgm:presLayoutVars>
          <dgm:dir/>
          <dgm:resizeHandles val="exact"/>
        </dgm:presLayoutVars>
      </dgm:prSet>
      <dgm:spPr/>
    </dgm:pt>
    <dgm:pt modelId="{1EF9A4C7-014D-45B1-9E9B-6CC2E4C42274}" type="pres">
      <dgm:prSet presAssocID="{F1D7486D-8F7D-4E4D-B475-65224CFE28DD}" presName="arrow" presStyleLbl="bgShp" presStyleIdx="0" presStyleCnt="1" custScaleX="117647" custScaleY="100000" custLinFactNeighborX="512"/>
      <dgm:spPr>
        <a:solidFill>
          <a:schemeClr val="bg1">
            <a:lumMod val="65000"/>
          </a:schemeClr>
        </a:solidFill>
      </dgm:spPr>
    </dgm:pt>
    <dgm:pt modelId="{A6CC0741-CA24-46AE-A566-1E1D932DF500}" type="pres">
      <dgm:prSet presAssocID="{F1D7486D-8F7D-4E4D-B475-65224CFE28DD}" presName="linearProcess" presStyleCnt="0"/>
      <dgm:spPr/>
    </dgm:pt>
    <dgm:pt modelId="{545C6C8D-4FF0-497E-82CA-95A1BB9834AA}" type="pres">
      <dgm:prSet presAssocID="{5F0A6139-190F-4C67-AAAB-DE019638A905}" presName="textNode" presStyleLbl="node1" presStyleIdx="0" presStyleCnt="3" custScaleX="88807" custScaleY="186987" custLinFactNeighborX="-13741" custLinFactNeighborY="10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6E89E4-E6E4-4644-A964-71D8ECE69619}" type="pres">
      <dgm:prSet presAssocID="{AEACFB36-B959-4A29-9885-6F43151FB4F6}" presName="sibTrans" presStyleCnt="0"/>
      <dgm:spPr/>
    </dgm:pt>
    <dgm:pt modelId="{F73FBC54-3319-4419-B40B-51799CEB84C2}" type="pres">
      <dgm:prSet presAssocID="{A275E739-E3F8-495A-ACAF-1C018CFF8506}" presName="textNode" presStyleLbl="node1" presStyleIdx="1" presStyleCnt="3" custScaleX="96027" custScaleY="186393" custLinFactNeighborX="-47353" custLinFactNeighborY="8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261DD2-5188-4B71-BD5F-5FA46965EC20}" type="pres">
      <dgm:prSet presAssocID="{7CE8718A-DA5D-45D4-BF2D-E6CC6EF40548}" presName="sibTrans" presStyleCnt="0"/>
      <dgm:spPr/>
    </dgm:pt>
    <dgm:pt modelId="{850A9D29-057B-4695-9569-D0EE3B1DC38E}" type="pres">
      <dgm:prSet presAssocID="{CDC04445-F9A9-4E3F-92CE-E8560C5CD5BB}" presName="textNode" presStyleLbl="node1" presStyleIdx="2" presStyleCnt="3" custScaleX="82836" custScaleY="183593" custLinFactNeighborX="-94718" custLinFactNeighborY="-2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0F3B850-762A-4BC1-A83B-929896665BD5}" type="presOf" srcId="{F1D7486D-8F7D-4E4D-B475-65224CFE28DD}" destId="{81C043AF-217E-4B7C-9C4E-399034803FDA}" srcOrd="0" destOrd="0" presId="urn:microsoft.com/office/officeart/2005/8/layout/hProcess9"/>
    <dgm:cxn modelId="{4903306B-EA01-4700-941F-9A7A824421E1}" type="presOf" srcId="{5F0A6139-190F-4C67-AAAB-DE019638A905}" destId="{545C6C8D-4FF0-497E-82CA-95A1BB9834AA}" srcOrd="0" destOrd="0" presId="urn:microsoft.com/office/officeart/2005/8/layout/hProcess9"/>
    <dgm:cxn modelId="{1C1908E4-A274-4522-B169-3414661AD663}" srcId="{F1D7486D-8F7D-4E4D-B475-65224CFE28DD}" destId="{A275E739-E3F8-495A-ACAF-1C018CFF8506}" srcOrd="1" destOrd="0" parTransId="{8A751FFD-0C6A-42BA-BF68-B6408E5DCDB0}" sibTransId="{7CE8718A-DA5D-45D4-BF2D-E6CC6EF40548}"/>
    <dgm:cxn modelId="{9A20DA45-6147-468D-85A1-CA7C1387F40B}" type="presOf" srcId="{A275E739-E3F8-495A-ACAF-1C018CFF8506}" destId="{F73FBC54-3319-4419-B40B-51799CEB84C2}" srcOrd="0" destOrd="0" presId="urn:microsoft.com/office/officeart/2005/8/layout/hProcess9"/>
    <dgm:cxn modelId="{098BB536-8F8B-4E0B-BE3D-2C9ADF8279A4}" type="presOf" srcId="{CDC04445-F9A9-4E3F-92CE-E8560C5CD5BB}" destId="{850A9D29-057B-4695-9569-D0EE3B1DC38E}" srcOrd="0" destOrd="0" presId="urn:microsoft.com/office/officeart/2005/8/layout/hProcess9"/>
    <dgm:cxn modelId="{ED2FCB8A-AF92-49F3-98B3-C80E8F04F4F8}" srcId="{F1D7486D-8F7D-4E4D-B475-65224CFE28DD}" destId="{CDC04445-F9A9-4E3F-92CE-E8560C5CD5BB}" srcOrd="2" destOrd="0" parTransId="{FA31E272-A8D3-4EC0-A7A0-10A5CD63CC79}" sibTransId="{CA9BAEF3-472D-4E96-A244-E90E21184D8F}"/>
    <dgm:cxn modelId="{03D642BF-45B1-4009-9373-B38A7141B55F}" srcId="{F1D7486D-8F7D-4E4D-B475-65224CFE28DD}" destId="{5F0A6139-190F-4C67-AAAB-DE019638A905}" srcOrd="0" destOrd="0" parTransId="{1523418F-FDF6-48E6-8640-F9F6A3841AB1}" sibTransId="{AEACFB36-B959-4A29-9885-6F43151FB4F6}"/>
    <dgm:cxn modelId="{6F5E679E-117E-40AE-9850-DADEC1E0D162}" type="presParOf" srcId="{81C043AF-217E-4B7C-9C4E-399034803FDA}" destId="{1EF9A4C7-014D-45B1-9E9B-6CC2E4C42274}" srcOrd="0" destOrd="0" presId="urn:microsoft.com/office/officeart/2005/8/layout/hProcess9"/>
    <dgm:cxn modelId="{4BDB8E5B-401D-4295-B8AE-B5DE40AF9744}" type="presParOf" srcId="{81C043AF-217E-4B7C-9C4E-399034803FDA}" destId="{A6CC0741-CA24-46AE-A566-1E1D932DF500}" srcOrd="1" destOrd="0" presId="urn:microsoft.com/office/officeart/2005/8/layout/hProcess9"/>
    <dgm:cxn modelId="{A1681160-C1BA-4A53-995B-CE633E8D439A}" type="presParOf" srcId="{A6CC0741-CA24-46AE-A566-1E1D932DF500}" destId="{545C6C8D-4FF0-497E-82CA-95A1BB9834AA}" srcOrd="0" destOrd="0" presId="urn:microsoft.com/office/officeart/2005/8/layout/hProcess9"/>
    <dgm:cxn modelId="{A1FC79C8-6DDB-4B50-8ED3-858D874C04A8}" type="presParOf" srcId="{A6CC0741-CA24-46AE-A566-1E1D932DF500}" destId="{036E89E4-E6E4-4644-A964-71D8ECE69619}" srcOrd="1" destOrd="0" presId="urn:microsoft.com/office/officeart/2005/8/layout/hProcess9"/>
    <dgm:cxn modelId="{6E70A4E5-7076-4A4C-B27C-DA97E2C4434A}" type="presParOf" srcId="{A6CC0741-CA24-46AE-A566-1E1D932DF500}" destId="{F73FBC54-3319-4419-B40B-51799CEB84C2}" srcOrd="2" destOrd="0" presId="urn:microsoft.com/office/officeart/2005/8/layout/hProcess9"/>
    <dgm:cxn modelId="{3F9411B5-8468-4A85-A09B-0E910D302A17}" type="presParOf" srcId="{A6CC0741-CA24-46AE-A566-1E1D932DF500}" destId="{43261DD2-5188-4B71-BD5F-5FA46965EC20}" srcOrd="3" destOrd="0" presId="urn:microsoft.com/office/officeart/2005/8/layout/hProcess9"/>
    <dgm:cxn modelId="{022FF187-5A7E-44DB-A453-E6B0D96C6E7B}" type="presParOf" srcId="{A6CC0741-CA24-46AE-A566-1E1D932DF500}" destId="{850A9D29-057B-4695-9569-D0EE3B1DC38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51B1D-2B76-4FEF-82E5-44C003F732A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5BC214-383C-4054-AB9D-35CE4E0CAFE8}">
      <dgm:prSet phldrT="[Tekst]" custT="1"/>
      <dgm:spPr/>
      <dgm:t>
        <a:bodyPr anchor="t"/>
        <a:lstStyle/>
        <a:p>
          <a:pPr algn="l"/>
          <a:r>
            <a:rPr lang="pl-PL" sz="12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Lista sektorów  </a:t>
          </a:r>
          <a:br>
            <a:rPr lang="pl-PL" sz="1200" b="1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wg PKD</a:t>
          </a:r>
        </a:p>
      </dgm:t>
    </dgm:pt>
    <dgm:pt modelId="{59AD68D7-B8B1-4E31-8228-275BF6F726A8}" type="parTrans" cxnId="{E0B2F601-6D22-4B6C-BBD8-B1830B2C5B56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101B3CEB-97D4-4900-8FD1-B6423A62E9AF}" type="sibTrans" cxnId="{E0B2F601-6D22-4B6C-BBD8-B1830B2C5B56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0F44B21C-5BD4-4879-BB98-733ED842FF9B}">
      <dgm:prSet phldrT="[Tekst]" custT="1"/>
      <dgm:spPr/>
      <dgm:t>
        <a:bodyPr/>
        <a:lstStyle/>
        <a:p>
          <a:pPr algn="l"/>
          <a:r>
            <a:rPr lang="pl-PL" sz="1200" b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Analiza danych statystycznych </a:t>
          </a:r>
          <a:br>
            <a:rPr lang="pl-PL" sz="1200" b="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z wykorzystaniem wskaźników lokacji (LQ) </a:t>
          </a:r>
          <a:br>
            <a:rPr lang="pl-PL" sz="1200" b="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w ujęciu statycznym </a:t>
          </a:r>
          <a:br>
            <a:rPr lang="pl-PL" sz="1200" b="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i dynamicznym</a:t>
          </a:r>
        </a:p>
      </dgm:t>
    </dgm:pt>
    <dgm:pt modelId="{9B01882C-EF45-43CC-858D-8BBE9F327356}" type="parTrans" cxnId="{DE01183B-D912-4C73-8343-303F10F3432C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E46715BB-213E-4EA8-8D45-EE4258B2F2EF}" type="sibTrans" cxnId="{DE01183B-D912-4C73-8343-303F10F3432C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6775FB8A-BB64-4F55-B820-78BCBB555A79}">
      <dgm:prSet phldrT="[Tekst]" custT="1"/>
      <dgm:spPr/>
      <dgm:t>
        <a:bodyPr/>
        <a:lstStyle/>
        <a:p>
          <a:pPr algn="l"/>
          <a:r>
            <a:rPr lang="pl-PL" sz="12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Lista obszarów technologicznych wg MKP</a:t>
          </a:r>
        </a:p>
      </dgm:t>
    </dgm:pt>
    <dgm:pt modelId="{B0FB7680-FCBF-4F48-B275-E65B9DE2B0F7}" type="parTrans" cxnId="{1B8E2B3B-7A9D-4E17-A009-ACB6D8C5BB31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CC50F517-73F1-445D-9586-67FAAF4B2BA1}" type="sibTrans" cxnId="{1B8E2B3B-7A9D-4E17-A009-ACB6D8C5BB31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517FCBC3-28C7-4C3B-AD55-E595CFC8D70E}">
      <dgm:prSet phldrT="[Tekst]" custT="1"/>
      <dgm:spPr/>
      <dgm:t>
        <a:bodyPr/>
        <a:lstStyle/>
        <a:p>
          <a:pPr algn="l"/>
          <a:r>
            <a:rPr lang="pl-PL" sz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Analiza statystyki patentowej dla identyfikacji obszarów wyróżniających się na tle kraju</a:t>
          </a:r>
        </a:p>
      </dgm:t>
    </dgm:pt>
    <dgm:pt modelId="{B5057FFE-E133-4B4F-BF63-9B919B66FDE3}" type="parTrans" cxnId="{E2021FEB-7AA1-4A44-A411-E5003760FCBD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D5B6343E-B940-41AD-8F36-82E05F56D234}" type="sibTrans" cxnId="{E2021FEB-7AA1-4A44-A411-E5003760FCBD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309C61A0-B519-4E8D-A5A3-A4CDD628920B}">
      <dgm:prSet phldrT="[Tekst]" custT="1"/>
      <dgm:spPr/>
      <dgm:t>
        <a:bodyPr/>
        <a:lstStyle/>
        <a:p>
          <a:pPr algn="l"/>
          <a:r>
            <a:rPr lang="pl-PL" sz="12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Lista obszarów B+R </a:t>
          </a:r>
          <a:br>
            <a:rPr lang="pl-PL" sz="1200" b="1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wg NABS</a:t>
          </a:r>
        </a:p>
      </dgm:t>
    </dgm:pt>
    <dgm:pt modelId="{D9F6F475-7620-4F7C-84D8-A52C1F376DE0}" type="parTrans" cxnId="{72CBA224-3A0D-4AD6-AF6A-9396F4D1A45C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9C2AB473-639F-431D-8DDE-5A6DE0784FAD}" type="sibTrans" cxnId="{72CBA224-3A0D-4AD6-AF6A-9396F4D1A45C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86DE6DC2-78DE-4415-9DA8-9846E85CE401}">
      <dgm:prSet phldrT="[Tekst]" custT="1"/>
      <dgm:spPr/>
      <dgm:t>
        <a:bodyPr/>
        <a:lstStyle/>
        <a:p>
          <a:pPr algn="l"/>
          <a:r>
            <a:rPr lang="pl-PL" sz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Analiza  projektów badawczych </a:t>
          </a:r>
          <a:br>
            <a:rPr lang="pl-PL" sz="120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i badawczo-wdrożeniowych </a:t>
          </a:r>
          <a:br>
            <a:rPr lang="pl-PL" sz="120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z wykorzystaniem wskaźnika lokacji (LQ)</a:t>
          </a:r>
          <a:br>
            <a:rPr lang="pl-PL" sz="1200" b="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endParaRPr lang="pl-PL" sz="12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ACC6F411-7B20-45D8-80C1-D4941813ED3A}" type="parTrans" cxnId="{183F80AE-A912-43B6-9A8E-D47EF90B9B78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7566ABD0-AF80-4D45-84DC-D2B753E5E32B}" type="sibTrans" cxnId="{183F80AE-A912-43B6-9A8E-D47EF90B9B78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FEC9FB8B-C25D-4300-92E9-C9D389BF35C7}">
      <dgm:prSet phldrT="[Tekst]" custT="1"/>
      <dgm:spPr/>
      <dgm:t>
        <a:bodyPr/>
        <a:lstStyle/>
        <a:p>
          <a:pPr algn="l"/>
          <a:r>
            <a:rPr lang="pl-PL" sz="12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Identyfikacja powiązań nauka-gospodarka-technologie – lista sektorów wg PKD</a:t>
          </a:r>
        </a:p>
      </dgm:t>
    </dgm:pt>
    <dgm:pt modelId="{544FBC22-849D-4574-963C-76DFAF74801E}" type="parTrans" cxnId="{7C47E0F6-3028-4339-B495-EB90370BE21C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0C6870A7-C155-4E92-A122-46B83312063D}" type="sibTrans" cxnId="{7C47E0F6-3028-4339-B495-EB90370BE21C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9EB143E2-02D2-4101-9677-979B2B8E5C0F}">
      <dgm:prSet phldrT="[Tekst]" custT="1"/>
      <dgm:spPr>
        <a:solidFill>
          <a:srgbClr val="64644B"/>
        </a:solidFill>
      </dgm:spPr>
      <dgm:t>
        <a:bodyPr/>
        <a:lstStyle/>
        <a:p>
          <a:r>
            <a:rPr lang="pl-PL" sz="13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Lista potencjalnych obszarów przewag </a:t>
          </a:r>
          <a:br>
            <a:rPr lang="pl-PL" sz="1300" b="1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3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wg PKD</a:t>
          </a:r>
        </a:p>
      </dgm:t>
    </dgm:pt>
    <dgm:pt modelId="{FF3B04A3-5E68-4257-8F1C-44C937F10FAC}" type="parTrans" cxnId="{EDBCE188-8800-4254-ABED-D0B170377CF1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8164CD48-2FDD-42B4-A455-B1FD36D2FC37}" type="sibTrans" cxnId="{EDBCE188-8800-4254-ABED-D0B170377CF1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FCFE0B6E-8B4F-4102-A09F-9E8115367A48}">
      <dgm:prSet phldrT="[Tekst]" custT="1"/>
      <dgm:spPr/>
      <dgm:t>
        <a:bodyPr anchor="t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Analiza występujących korelacji </a:t>
          </a:r>
          <a:br>
            <a:rPr lang="pl-PL" sz="1200" b="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z wykorzystaniem tablic konwersyjnych, m.in. ISIC - IPC4;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NACE </a:t>
          </a:r>
          <a:r>
            <a:rPr lang="pl-PL" sz="1200" b="0" dirty="0" err="1">
              <a:latin typeface="Lucida Sans Unicode" panose="020B0602030504020204" pitchFamily="34" charset="0"/>
              <a:cs typeface="Lucida Sans Unicode" panose="020B0602030504020204" pitchFamily="34" charset="0"/>
            </a:rPr>
            <a:t>Rev</a:t>
          </a:r>
          <a:r>
            <a:rPr lang="pl-PL" sz="1200" b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. 2 vs NABS</a:t>
          </a:r>
        </a:p>
      </dgm:t>
    </dgm:pt>
    <dgm:pt modelId="{DEEC188C-E6D3-4BF0-905D-65D59D2CDAFF}" type="parTrans" cxnId="{1FEAA165-680B-441C-95C9-BDFE26D7A2E3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AE72C93C-4F98-43CA-8310-5C7151ECAF2A}" type="sibTrans" cxnId="{1FEAA165-680B-441C-95C9-BDFE26D7A2E3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6BE35504-FA7B-4568-B54A-3398AA18E3A7}" type="pres">
      <dgm:prSet presAssocID="{10251B1D-2B76-4FEF-82E5-44C003F732AB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BE8DAEB3-8B89-4665-B29F-4E55538102C3}" type="pres">
      <dgm:prSet presAssocID="{8B5BC214-383C-4054-AB9D-35CE4E0CAFE8}" presName="chaos" presStyleCnt="0"/>
      <dgm:spPr/>
    </dgm:pt>
    <dgm:pt modelId="{7DC9C12C-6746-4266-869D-A7C079D9859D}" type="pres">
      <dgm:prSet presAssocID="{8B5BC214-383C-4054-AB9D-35CE4E0CAFE8}" presName="parTx1" presStyleLbl="revTx" presStyleIdx="0" presStyleCnt="8" custScaleX="113277" custScaleY="190080" custLinFactNeighborX="10539"/>
      <dgm:spPr/>
      <dgm:t>
        <a:bodyPr/>
        <a:lstStyle/>
        <a:p>
          <a:endParaRPr lang="pl-PL"/>
        </a:p>
      </dgm:t>
    </dgm:pt>
    <dgm:pt modelId="{5FD826AD-2310-48EA-80CD-4CB8928E47BE}" type="pres">
      <dgm:prSet presAssocID="{8B5BC214-383C-4054-AB9D-35CE4E0CAFE8}" presName="desTx1" presStyleLbl="revTx" presStyleIdx="1" presStyleCnt="8" custScaleX="135226" custScaleY="269839" custLinFactY="3188" custLinFactNeighborX="13396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4EDD77-1820-4D71-B5C2-F61F7D6942AA}" type="pres">
      <dgm:prSet presAssocID="{8B5BC214-383C-4054-AB9D-35CE4E0CAFE8}" presName="c1" presStyleLbl="node1" presStyleIdx="0" presStyleCnt="19" custLinFactY="-11898" custLinFactNeighborX="-67032" custLinFactNeighborY="-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B275D220-07C5-45B9-A24F-26547BB9CE5F}" type="pres">
      <dgm:prSet presAssocID="{8B5BC214-383C-4054-AB9D-35CE4E0CAFE8}" presName="c2" presStyleLbl="node1" presStyleIdx="1" presStyleCnt="19" custLinFactNeighborX="18746" custLinFactNeighborY="-49787"/>
      <dgm:spPr>
        <a:solidFill>
          <a:srgbClr val="FEDA00"/>
        </a:solidFill>
        <a:ln>
          <a:solidFill>
            <a:srgbClr val="FEDA00"/>
          </a:solidFill>
        </a:ln>
      </dgm:spPr>
    </dgm:pt>
    <dgm:pt modelId="{D61C2AD7-2EB9-4973-9D48-CC8E2D05FB2C}" type="pres">
      <dgm:prSet presAssocID="{8B5BC214-383C-4054-AB9D-35CE4E0CAFE8}" presName="c3" presStyleLbl="node1" presStyleIdx="2" presStyleCnt="19" custLinFactY="-96442" custLinFactNeighborX="-91913" custLinFactNeighborY="-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8F6A7C2D-1EA4-47A8-A994-31418765C6FE}" type="pres">
      <dgm:prSet presAssocID="{8B5BC214-383C-4054-AB9D-35CE4E0CAFE8}" presName="c4" presStyleLbl="node1" presStyleIdx="3" presStyleCnt="19" custLinFactX="-21952" custLinFactNeighborX="-100000" custLinFactNeighborY="-22741"/>
      <dgm:spPr>
        <a:solidFill>
          <a:srgbClr val="FEDA00"/>
        </a:solidFill>
        <a:ln>
          <a:solidFill>
            <a:srgbClr val="FEDA00"/>
          </a:solidFill>
        </a:ln>
      </dgm:spPr>
    </dgm:pt>
    <dgm:pt modelId="{F204F95A-A27E-440D-AA35-9D576E982574}" type="pres">
      <dgm:prSet presAssocID="{8B5BC214-383C-4054-AB9D-35CE4E0CAFE8}" presName="c5" presStyleLbl="node1" presStyleIdx="4" presStyleCnt="19" custLinFactY="-92691" custLinFactNeighborX="-48331" custLinFactNeighborY="-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209F0B97-A939-46C5-B355-094F7E8D7F36}" type="pres">
      <dgm:prSet presAssocID="{8B5BC214-383C-4054-AB9D-35CE4E0CAFE8}" presName="c6" presStyleLbl="node1" presStyleIdx="5" presStyleCnt="19" custLinFactY="-182932" custLinFactNeighborX="4391" custLinFactNeighborY="-200000"/>
      <dgm:spPr>
        <a:solidFill>
          <a:srgbClr val="FEDA00"/>
        </a:solidFill>
        <a:ln>
          <a:solidFill>
            <a:srgbClr val="FEDA00"/>
          </a:solidFill>
        </a:ln>
      </dgm:spPr>
    </dgm:pt>
    <dgm:pt modelId="{E81F4400-B911-4CA4-9F20-A5333C612864}" type="pres">
      <dgm:prSet presAssocID="{8B5BC214-383C-4054-AB9D-35CE4E0CAFE8}" presName="c7" presStyleLbl="node1" presStyleIdx="6" presStyleCnt="19" custLinFactY="-59209" custLinFactNeighborX="-61053" custLinFactNeighborY="-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77343C33-F74A-4DD7-A455-74D2D01B8875}" type="pres">
      <dgm:prSet presAssocID="{8B5BC214-383C-4054-AB9D-35CE4E0CAFE8}" presName="c8" presStyleLbl="node1" presStyleIdx="7" presStyleCnt="19" custLinFactY="-130209" custLinFactNeighborX="37355" custLinFactNeighborY="-200000"/>
      <dgm:spPr>
        <a:solidFill>
          <a:srgbClr val="FEDA00"/>
        </a:solidFill>
        <a:ln>
          <a:solidFill>
            <a:srgbClr val="FEDA00"/>
          </a:solidFill>
        </a:ln>
      </dgm:spPr>
    </dgm:pt>
    <dgm:pt modelId="{06B18805-9057-48B6-A8A4-4E15FDCD4B90}" type="pres">
      <dgm:prSet presAssocID="{8B5BC214-383C-4054-AB9D-35CE4E0CAFE8}" presName="c9" presStyleLbl="node1" presStyleIdx="8" presStyleCnt="19" custLinFactX="-123368" custLinFactY="-100000" custLinFactNeighborX="-200000" custLinFactNeighborY="-199728"/>
      <dgm:spPr>
        <a:solidFill>
          <a:srgbClr val="FEDA00"/>
        </a:solidFill>
        <a:ln>
          <a:solidFill>
            <a:srgbClr val="FEDA00"/>
          </a:solidFill>
        </a:ln>
      </dgm:spPr>
    </dgm:pt>
    <dgm:pt modelId="{16568C35-9CB2-474B-BE70-88713538A466}" type="pres">
      <dgm:prSet presAssocID="{8B5BC214-383C-4054-AB9D-35CE4E0CAFE8}" presName="c10" presStyleLbl="node1" presStyleIdx="9" presStyleCnt="19" custLinFactNeighborX="-2820" custLinFactNeighborY="-73970"/>
      <dgm:spPr>
        <a:solidFill>
          <a:srgbClr val="FEDA00"/>
        </a:solidFill>
        <a:ln>
          <a:solidFill>
            <a:srgbClr val="FEDA00"/>
          </a:solidFill>
        </a:ln>
      </dgm:spPr>
    </dgm:pt>
    <dgm:pt modelId="{FB7EFC27-B8C4-4BB5-81F3-85E11B408CF0}" type="pres">
      <dgm:prSet presAssocID="{8B5BC214-383C-4054-AB9D-35CE4E0CAFE8}" presName="c11" presStyleLbl="node1" presStyleIdx="10" presStyleCnt="19" custLinFactY="152881" custLinFactNeighborX="2968" custLinFactNeighborY="200000"/>
      <dgm:spPr>
        <a:solidFill>
          <a:srgbClr val="FEDA00"/>
        </a:solidFill>
        <a:ln>
          <a:solidFill>
            <a:srgbClr val="FEDA00"/>
          </a:solidFill>
        </a:ln>
      </dgm:spPr>
    </dgm:pt>
    <dgm:pt modelId="{3E4E3DDA-A561-4627-906A-5CEA0BB8C4ED}" type="pres">
      <dgm:prSet presAssocID="{8B5BC214-383C-4054-AB9D-35CE4E0CAFE8}" presName="c12" presStyleLbl="node1" presStyleIdx="11" presStyleCnt="19" custLinFactNeighborX="81904" custLinFactNeighborY="-11482"/>
      <dgm:spPr>
        <a:solidFill>
          <a:srgbClr val="FEDA00"/>
        </a:solidFill>
        <a:ln>
          <a:solidFill>
            <a:srgbClr val="FEDA00"/>
          </a:solidFill>
        </a:ln>
      </dgm:spPr>
    </dgm:pt>
    <dgm:pt modelId="{B47898FA-7CA2-4786-BA13-F4EE4E6B5FA5}" type="pres">
      <dgm:prSet presAssocID="{8B5BC214-383C-4054-AB9D-35CE4E0CAFE8}" presName="c13" presStyleLbl="node1" presStyleIdx="12" presStyleCnt="19" custLinFactNeighborX="4789" custLinFactNeighborY="23817"/>
      <dgm:spPr>
        <a:solidFill>
          <a:srgbClr val="FEDA00"/>
        </a:solidFill>
        <a:ln>
          <a:solidFill>
            <a:srgbClr val="FEDA00"/>
          </a:solidFill>
        </a:ln>
      </dgm:spPr>
    </dgm:pt>
    <dgm:pt modelId="{7F9060E0-03C0-4616-978D-5C6E22E37A0B}" type="pres">
      <dgm:prSet presAssocID="{8B5BC214-383C-4054-AB9D-35CE4E0CAFE8}" presName="c14" presStyleLbl="node1" presStyleIdx="13" presStyleCnt="19" custLinFactY="-27562" custLinFactNeighborX="85910" custLinFactNeighborY="-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801A6237-CADC-41BA-B1BF-B29DA13C7339}" type="pres">
      <dgm:prSet presAssocID="{8B5BC214-383C-4054-AB9D-35CE4E0CAFE8}" presName="c15" presStyleLbl="node1" presStyleIdx="14" presStyleCnt="19" custLinFactNeighborX="-98364" custLinFactNeighborY="-82755"/>
      <dgm:spPr>
        <a:solidFill>
          <a:srgbClr val="FEDA00"/>
        </a:solidFill>
        <a:ln>
          <a:solidFill>
            <a:srgbClr val="FEDA00"/>
          </a:solidFill>
        </a:ln>
      </dgm:spPr>
    </dgm:pt>
    <dgm:pt modelId="{9CEAA0D5-9E47-4618-84E9-BEBD278EDC2D}" type="pres">
      <dgm:prSet presAssocID="{8B5BC214-383C-4054-AB9D-35CE4E0CAFE8}" presName="c16" presStyleLbl="node1" presStyleIdx="15" presStyleCnt="19" custLinFactX="235595" custLinFactY="-41562" custLinFactNeighborX="300000" custLinFactNeighborY="-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F5F2699A-66D1-4249-A882-69F86BE15610}" type="pres">
      <dgm:prSet presAssocID="{8B5BC214-383C-4054-AB9D-35CE4E0CAFE8}" presName="c17" presStyleLbl="node1" presStyleIdx="16" presStyleCnt="19" custLinFactNeighborX="17777" custLinFactNeighborY="-4289"/>
      <dgm:spPr>
        <a:solidFill>
          <a:srgbClr val="FEDA00"/>
        </a:solidFill>
        <a:ln>
          <a:solidFill>
            <a:srgbClr val="FEDA00"/>
          </a:solidFill>
        </a:ln>
      </dgm:spPr>
    </dgm:pt>
    <dgm:pt modelId="{44160980-F57E-4D80-A3D6-5FB586878D17}" type="pres">
      <dgm:prSet presAssocID="{8B5BC214-383C-4054-AB9D-35CE4E0CAFE8}" presName="c18" presStyleLbl="node1" presStyleIdx="17" presStyleCnt="19" custFlipVert="1" custScaleX="206416" custScaleY="202138" custLinFactY="-54327" custLinFactNeighborX="-58237" custLinFactNeighborY="-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164A811C-3B00-4347-B9E5-D77CF4F8E43E}" type="pres">
      <dgm:prSet presAssocID="{101B3CEB-97D4-4900-8FD1-B6423A62E9AF}" presName="chevronComposite1" presStyleCnt="0"/>
      <dgm:spPr/>
    </dgm:pt>
    <dgm:pt modelId="{278E5319-B116-4746-876A-F3EC7F01AE05}" type="pres">
      <dgm:prSet presAssocID="{101B3CEB-97D4-4900-8FD1-B6423A62E9AF}" presName="chevron1" presStyleLbl="sibTrans2D1" presStyleIdx="0" presStyleCnt="4" custScaleX="45420" custScaleY="95714" custLinFactNeighborX="-10854" custLinFactNeighborY="-413"/>
      <dgm:spPr>
        <a:solidFill>
          <a:schemeClr val="tx1"/>
        </a:solidFill>
      </dgm:spPr>
    </dgm:pt>
    <dgm:pt modelId="{AD80D29B-5028-47AE-9A02-CD55ACA27D54}" type="pres">
      <dgm:prSet presAssocID="{101B3CEB-97D4-4900-8FD1-B6423A62E9AF}" presName="spChevron1" presStyleCnt="0"/>
      <dgm:spPr/>
    </dgm:pt>
    <dgm:pt modelId="{00B06556-F6C6-4B54-8332-D5CE36FA1509}" type="pres">
      <dgm:prSet presAssocID="{6775FB8A-BB64-4F55-B820-78BCBB555A79}" presName="middle" presStyleCnt="0"/>
      <dgm:spPr/>
    </dgm:pt>
    <dgm:pt modelId="{7D930FE1-18BC-4ED2-9749-AF0DB5E59EB5}" type="pres">
      <dgm:prSet presAssocID="{6775FB8A-BB64-4F55-B820-78BCBB555A79}" presName="parTxMid" presStyleLbl="revTx" presStyleIdx="2" presStyleCnt="8" custScaleX="151018"/>
      <dgm:spPr/>
      <dgm:t>
        <a:bodyPr/>
        <a:lstStyle/>
        <a:p>
          <a:endParaRPr lang="pl-PL"/>
        </a:p>
      </dgm:t>
    </dgm:pt>
    <dgm:pt modelId="{D82FD251-31AF-40B6-821A-B6345DF8170A}" type="pres">
      <dgm:prSet presAssocID="{6775FB8A-BB64-4F55-B820-78BCBB555A79}" presName="desTxMid" presStyleLbl="revTx" presStyleIdx="3" presStyleCnt="8" custScaleX="141315" custScaleY="234468" custLinFactNeighborX="-4719" custLinFactNeighborY="307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EC6693-9B0E-4B1D-BF2A-7D8917AA8EEA}" type="pres">
      <dgm:prSet presAssocID="{6775FB8A-BB64-4F55-B820-78BCBB555A79}" presName="spMid" presStyleCnt="0"/>
      <dgm:spPr/>
    </dgm:pt>
    <dgm:pt modelId="{769281B4-D3C7-4669-B13C-CB2D19A27460}" type="pres">
      <dgm:prSet presAssocID="{CC50F517-73F1-445D-9586-67FAAF4B2BA1}" presName="chevronComposite1" presStyleCnt="0"/>
      <dgm:spPr/>
    </dgm:pt>
    <dgm:pt modelId="{F722A37B-BACA-443F-89D1-6CE95E761F32}" type="pres">
      <dgm:prSet presAssocID="{CC50F517-73F1-445D-9586-67FAAF4B2BA1}" presName="chevron1" presStyleLbl="sibTrans2D1" presStyleIdx="1" presStyleCnt="4" custScaleX="45420" custScaleY="95714" custLinFactNeighborX="-13938"/>
      <dgm:spPr>
        <a:solidFill>
          <a:schemeClr val="tx1"/>
        </a:solidFill>
      </dgm:spPr>
    </dgm:pt>
    <dgm:pt modelId="{9B164B0E-2953-4DB0-A972-13C631C43E3A}" type="pres">
      <dgm:prSet presAssocID="{CC50F517-73F1-445D-9586-67FAAF4B2BA1}" presName="spChevron1" presStyleCnt="0"/>
      <dgm:spPr/>
    </dgm:pt>
    <dgm:pt modelId="{5850235D-D709-4F51-90C9-EFE62E8874B3}" type="pres">
      <dgm:prSet presAssocID="{309C61A0-B519-4E8D-A5A3-A4CDD628920B}" presName="middle" presStyleCnt="0"/>
      <dgm:spPr/>
    </dgm:pt>
    <dgm:pt modelId="{B02AD62A-E950-44F4-9B2D-DA92B0DD019B}" type="pres">
      <dgm:prSet presAssocID="{309C61A0-B519-4E8D-A5A3-A4CDD628920B}" presName="parTxMid" presStyleLbl="revTx" presStyleIdx="4" presStyleCnt="8" custLinFactNeighborX="-15314"/>
      <dgm:spPr/>
      <dgm:t>
        <a:bodyPr/>
        <a:lstStyle/>
        <a:p>
          <a:endParaRPr lang="pl-PL"/>
        </a:p>
      </dgm:t>
    </dgm:pt>
    <dgm:pt modelId="{E80B40DC-8DFE-448A-9CF7-C0BCF5508645}" type="pres">
      <dgm:prSet presAssocID="{309C61A0-B519-4E8D-A5A3-A4CDD628920B}" presName="desTxMid" presStyleLbl="revTx" presStyleIdx="5" presStyleCnt="8" custScaleX="138860" custScaleY="255841" custLinFactY="9859" custLinFactNeighborX="-9660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7D31AA-7D94-4D17-A92A-BA9F94B5A703}" type="pres">
      <dgm:prSet presAssocID="{309C61A0-B519-4E8D-A5A3-A4CDD628920B}" presName="spMid" presStyleCnt="0"/>
      <dgm:spPr/>
    </dgm:pt>
    <dgm:pt modelId="{00489862-CFD9-459E-9F84-51E093A9909D}" type="pres">
      <dgm:prSet presAssocID="{9C2AB473-639F-431D-8DDE-5A6DE0784FAD}" presName="chevronComposite1" presStyleCnt="0"/>
      <dgm:spPr/>
    </dgm:pt>
    <dgm:pt modelId="{76FEFE11-30BE-4234-A07F-8096A76B7C92}" type="pres">
      <dgm:prSet presAssocID="{9C2AB473-639F-431D-8DDE-5A6DE0784FAD}" presName="chevron1" presStyleLbl="sibTrans2D1" presStyleIdx="2" presStyleCnt="4" custScaleX="45420" custScaleY="95714" custLinFactX="-15240" custLinFactNeighborX="-100000" custLinFactNeighborY="-2455"/>
      <dgm:spPr>
        <a:solidFill>
          <a:schemeClr val="tx1"/>
        </a:solidFill>
      </dgm:spPr>
      <dgm:t>
        <a:bodyPr/>
        <a:lstStyle/>
        <a:p>
          <a:endParaRPr lang="pl-PL"/>
        </a:p>
      </dgm:t>
    </dgm:pt>
    <dgm:pt modelId="{FF21A3A9-0FF3-4D6F-8D1E-61220AB25915}" type="pres">
      <dgm:prSet presAssocID="{9C2AB473-639F-431D-8DDE-5A6DE0784FAD}" presName="spChevron1" presStyleCnt="0"/>
      <dgm:spPr/>
    </dgm:pt>
    <dgm:pt modelId="{B7FA64EE-4620-4008-A9BB-B164BEFC5138}" type="pres">
      <dgm:prSet presAssocID="{FEC9FB8B-C25D-4300-92E9-C9D389BF35C7}" presName="middle" presStyleCnt="0"/>
      <dgm:spPr/>
    </dgm:pt>
    <dgm:pt modelId="{C7ED226C-5B4B-43D3-A0A1-05BDA9D465B8}" type="pres">
      <dgm:prSet presAssocID="{FEC9FB8B-C25D-4300-92E9-C9D389BF35C7}" presName="parTxMid" presStyleLbl="revTx" presStyleIdx="6" presStyleCnt="8" custScaleX="147350" custLinFactNeighborX="-18266"/>
      <dgm:spPr/>
      <dgm:t>
        <a:bodyPr/>
        <a:lstStyle/>
        <a:p>
          <a:endParaRPr lang="pl-PL"/>
        </a:p>
      </dgm:t>
    </dgm:pt>
    <dgm:pt modelId="{5415D1E5-952F-4D88-8D2E-398AF47A1FA6}" type="pres">
      <dgm:prSet presAssocID="{FEC9FB8B-C25D-4300-92E9-C9D389BF35C7}" presName="desTxMid" presStyleLbl="revTx" presStyleIdx="7" presStyleCnt="8" custScaleX="130346" custScaleY="461364" custLinFactY="100000" custLinFactNeighborX="-22252" custLinFactNeighborY="1418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BDBC73-D5AB-40BB-BBBE-5D0131F12402}" type="pres">
      <dgm:prSet presAssocID="{FEC9FB8B-C25D-4300-92E9-C9D389BF35C7}" presName="spMid" presStyleCnt="0"/>
      <dgm:spPr/>
    </dgm:pt>
    <dgm:pt modelId="{4C42CB67-7E73-4E11-AA78-92DFF470A97E}" type="pres">
      <dgm:prSet presAssocID="{0C6870A7-C155-4E92-A122-46B83312063D}" presName="chevronComposite1" presStyleCnt="0"/>
      <dgm:spPr/>
    </dgm:pt>
    <dgm:pt modelId="{F97CC67E-3D7D-4896-8829-E1FECC033A22}" type="pres">
      <dgm:prSet presAssocID="{0C6870A7-C155-4E92-A122-46B83312063D}" presName="chevron1" presStyleLbl="sibTrans2D1" presStyleIdx="3" presStyleCnt="4" custScaleX="45420" custScaleY="95714" custLinFactNeighborX="-75579"/>
      <dgm:spPr>
        <a:solidFill>
          <a:schemeClr val="tx1"/>
        </a:solidFill>
      </dgm:spPr>
    </dgm:pt>
    <dgm:pt modelId="{BB00628B-FB48-4DD9-A342-1B4CFA40FCB7}" type="pres">
      <dgm:prSet presAssocID="{0C6870A7-C155-4E92-A122-46B83312063D}" presName="spChevron1" presStyleCnt="0"/>
      <dgm:spPr/>
    </dgm:pt>
    <dgm:pt modelId="{BA27B66F-9799-4691-B262-D5CE05019CEC}" type="pres">
      <dgm:prSet presAssocID="{9EB143E2-02D2-4101-9677-979B2B8E5C0F}" presName="last" presStyleCnt="0"/>
      <dgm:spPr/>
    </dgm:pt>
    <dgm:pt modelId="{679D7541-E820-423B-868C-76D0361877F8}" type="pres">
      <dgm:prSet presAssocID="{9EB143E2-02D2-4101-9677-979B2B8E5C0F}" presName="circleTx" presStyleLbl="node1" presStyleIdx="18" presStyleCnt="19" custScaleX="200212" custScaleY="204255"/>
      <dgm:spPr/>
      <dgm:t>
        <a:bodyPr/>
        <a:lstStyle/>
        <a:p>
          <a:endParaRPr lang="pl-PL"/>
        </a:p>
      </dgm:t>
    </dgm:pt>
    <dgm:pt modelId="{FEE6A2D7-8F76-4279-8220-601EA05A522F}" type="pres">
      <dgm:prSet presAssocID="{9EB143E2-02D2-4101-9677-979B2B8E5C0F}" presName="spN" presStyleCnt="0"/>
      <dgm:spPr/>
    </dgm:pt>
  </dgm:ptLst>
  <dgm:cxnLst>
    <dgm:cxn modelId="{93EA30D7-BC65-43F4-9089-96692E238C7A}" type="presOf" srcId="{8B5BC214-383C-4054-AB9D-35CE4E0CAFE8}" destId="{7DC9C12C-6746-4266-869D-A7C079D9859D}" srcOrd="0" destOrd="0" presId="urn:microsoft.com/office/officeart/2009/3/layout/RandomtoResultProcess"/>
    <dgm:cxn modelId="{5F334F7E-89FE-4A7D-8200-438381A954DB}" type="presOf" srcId="{6775FB8A-BB64-4F55-B820-78BCBB555A79}" destId="{7D930FE1-18BC-4ED2-9749-AF0DB5E59EB5}" srcOrd="0" destOrd="0" presId="urn:microsoft.com/office/officeart/2009/3/layout/RandomtoResultProcess"/>
    <dgm:cxn modelId="{27979F17-D1D7-4054-B64E-58A85B81EDB9}" type="presOf" srcId="{FEC9FB8B-C25D-4300-92E9-C9D389BF35C7}" destId="{C7ED226C-5B4B-43D3-A0A1-05BDA9D465B8}" srcOrd="0" destOrd="0" presId="urn:microsoft.com/office/officeart/2009/3/layout/RandomtoResultProcess"/>
    <dgm:cxn modelId="{E0B2F601-6D22-4B6C-BBD8-B1830B2C5B56}" srcId="{10251B1D-2B76-4FEF-82E5-44C003F732AB}" destId="{8B5BC214-383C-4054-AB9D-35CE4E0CAFE8}" srcOrd="0" destOrd="0" parTransId="{59AD68D7-B8B1-4E31-8228-275BF6F726A8}" sibTransId="{101B3CEB-97D4-4900-8FD1-B6423A62E9AF}"/>
    <dgm:cxn modelId="{F840F1A7-67BA-406A-8162-7B2D3DA98D7A}" type="presOf" srcId="{517FCBC3-28C7-4C3B-AD55-E595CFC8D70E}" destId="{D82FD251-31AF-40B6-821A-B6345DF8170A}" srcOrd="0" destOrd="0" presId="urn:microsoft.com/office/officeart/2009/3/layout/RandomtoResultProcess"/>
    <dgm:cxn modelId="{A8F4C874-836D-4201-A2BF-DA8F0D0C486D}" type="presOf" srcId="{FCFE0B6E-8B4F-4102-A09F-9E8115367A48}" destId="{5415D1E5-952F-4D88-8D2E-398AF47A1FA6}" srcOrd="0" destOrd="0" presId="urn:microsoft.com/office/officeart/2009/3/layout/RandomtoResultProcess"/>
    <dgm:cxn modelId="{E776CF48-A8E6-41C3-85CE-605C23EB9448}" type="presOf" srcId="{309C61A0-B519-4E8D-A5A3-A4CDD628920B}" destId="{B02AD62A-E950-44F4-9B2D-DA92B0DD019B}" srcOrd="0" destOrd="0" presId="urn:microsoft.com/office/officeart/2009/3/layout/RandomtoResultProcess"/>
    <dgm:cxn modelId="{E2021FEB-7AA1-4A44-A411-E5003760FCBD}" srcId="{6775FB8A-BB64-4F55-B820-78BCBB555A79}" destId="{517FCBC3-28C7-4C3B-AD55-E595CFC8D70E}" srcOrd="0" destOrd="0" parTransId="{B5057FFE-E133-4B4F-BF63-9B919B66FDE3}" sibTransId="{D5B6343E-B940-41AD-8F36-82E05F56D234}"/>
    <dgm:cxn modelId="{183F80AE-A912-43B6-9A8E-D47EF90B9B78}" srcId="{309C61A0-B519-4E8D-A5A3-A4CDD628920B}" destId="{86DE6DC2-78DE-4415-9DA8-9846E85CE401}" srcOrd="0" destOrd="0" parTransId="{ACC6F411-7B20-45D8-80C1-D4941813ED3A}" sibTransId="{7566ABD0-AF80-4D45-84DC-D2B753E5E32B}"/>
    <dgm:cxn modelId="{EDBCE188-8800-4254-ABED-D0B170377CF1}" srcId="{10251B1D-2B76-4FEF-82E5-44C003F732AB}" destId="{9EB143E2-02D2-4101-9677-979B2B8E5C0F}" srcOrd="4" destOrd="0" parTransId="{FF3B04A3-5E68-4257-8F1C-44C937F10FAC}" sibTransId="{8164CD48-2FDD-42B4-A455-B1FD36D2FC37}"/>
    <dgm:cxn modelId="{72CBA224-3A0D-4AD6-AF6A-9396F4D1A45C}" srcId="{10251B1D-2B76-4FEF-82E5-44C003F732AB}" destId="{309C61A0-B519-4E8D-A5A3-A4CDD628920B}" srcOrd="2" destOrd="0" parTransId="{D9F6F475-7620-4F7C-84D8-A52C1F376DE0}" sibTransId="{9C2AB473-639F-431D-8DDE-5A6DE0784FAD}"/>
    <dgm:cxn modelId="{1B8E2B3B-7A9D-4E17-A009-ACB6D8C5BB31}" srcId="{10251B1D-2B76-4FEF-82E5-44C003F732AB}" destId="{6775FB8A-BB64-4F55-B820-78BCBB555A79}" srcOrd="1" destOrd="0" parTransId="{B0FB7680-FCBF-4F48-B275-E65B9DE2B0F7}" sibTransId="{CC50F517-73F1-445D-9586-67FAAF4B2BA1}"/>
    <dgm:cxn modelId="{3B3D98D8-48CF-4E30-AE03-F9B088775272}" type="presOf" srcId="{9EB143E2-02D2-4101-9677-979B2B8E5C0F}" destId="{679D7541-E820-423B-868C-76D0361877F8}" srcOrd="0" destOrd="0" presId="urn:microsoft.com/office/officeart/2009/3/layout/RandomtoResultProcess"/>
    <dgm:cxn modelId="{1FEAA165-680B-441C-95C9-BDFE26D7A2E3}" srcId="{FEC9FB8B-C25D-4300-92E9-C9D389BF35C7}" destId="{FCFE0B6E-8B4F-4102-A09F-9E8115367A48}" srcOrd="0" destOrd="0" parTransId="{DEEC188C-E6D3-4BF0-905D-65D59D2CDAFF}" sibTransId="{AE72C93C-4F98-43CA-8310-5C7151ECAF2A}"/>
    <dgm:cxn modelId="{7C47E0F6-3028-4339-B495-EB90370BE21C}" srcId="{10251B1D-2B76-4FEF-82E5-44C003F732AB}" destId="{FEC9FB8B-C25D-4300-92E9-C9D389BF35C7}" srcOrd="3" destOrd="0" parTransId="{544FBC22-849D-4574-963C-76DFAF74801E}" sibTransId="{0C6870A7-C155-4E92-A122-46B83312063D}"/>
    <dgm:cxn modelId="{DE01183B-D912-4C73-8343-303F10F3432C}" srcId="{8B5BC214-383C-4054-AB9D-35CE4E0CAFE8}" destId="{0F44B21C-5BD4-4879-BB98-733ED842FF9B}" srcOrd="0" destOrd="0" parTransId="{9B01882C-EF45-43CC-858D-8BBE9F327356}" sibTransId="{E46715BB-213E-4EA8-8D45-EE4258B2F2EF}"/>
    <dgm:cxn modelId="{FF558315-A796-4209-8699-D4A5B74F19E4}" type="presOf" srcId="{0F44B21C-5BD4-4879-BB98-733ED842FF9B}" destId="{5FD826AD-2310-48EA-80CD-4CB8928E47BE}" srcOrd="0" destOrd="0" presId="urn:microsoft.com/office/officeart/2009/3/layout/RandomtoResultProcess"/>
    <dgm:cxn modelId="{FD23686B-E7E3-45AA-922B-391DEE99AE17}" type="presOf" srcId="{86DE6DC2-78DE-4415-9DA8-9846E85CE401}" destId="{E80B40DC-8DFE-448A-9CF7-C0BCF5508645}" srcOrd="0" destOrd="0" presId="urn:microsoft.com/office/officeart/2009/3/layout/RandomtoResultProcess"/>
    <dgm:cxn modelId="{62F55805-2B5A-42DE-B7F1-AEF3CA16B954}" type="presOf" srcId="{10251B1D-2B76-4FEF-82E5-44C003F732AB}" destId="{6BE35504-FA7B-4568-B54A-3398AA18E3A7}" srcOrd="0" destOrd="0" presId="urn:microsoft.com/office/officeart/2009/3/layout/RandomtoResultProcess"/>
    <dgm:cxn modelId="{2B815840-284F-4D0C-B61F-B43A93845906}" type="presParOf" srcId="{6BE35504-FA7B-4568-B54A-3398AA18E3A7}" destId="{BE8DAEB3-8B89-4665-B29F-4E55538102C3}" srcOrd="0" destOrd="0" presId="urn:microsoft.com/office/officeart/2009/3/layout/RandomtoResultProcess"/>
    <dgm:cxn modelId="{18371B2D-9AB9-4C3E-BB85-A3686A901CF9}" type="presParOf" srcId="{BE8DAEB3-8B89-4665-B29F-4E55538102C3}" destId="{7DC9C12C-6746-4266-869D-A7C079D9859D}" srcOrd="0" destOrd="0" presId="urn:microsoft.com/office/officeart/2009/3/layout/RandomtoResultProcess"/>
    <dgm:cxn modelId="{0477C2EE-3B35-4CB1-99C5-EE35907D1E20}" type="presParOf" srcId="{BE8DAEB3-8B89-4665-B29F-4E55538102C3}" destId="{5FD826AD-2310-48EA-80CD-4CB8928E47BE}" srcOrd="1" destOrd="0" presId="urn:microsoft.com/office/officeart/2009/3/layout/RandomtoResultProcess"/>
    <dgm:cxn modelId="{6B1AD010-057C-4F04-B4D9-2C33AF5B3616}" type="presParOf" srcId="{BE8DAEB3-8B89-4665-B29F-4E55538102C3}" destId="{434EDD77-1820-4D71-B5C2-F61F7D6942AA}" srcOrd="2" destOrd="0" presId="urn:microsoft.com/office/officeart/2009/3/layout/RandomtoResultProcess"/>
    <dgm:cxn modelId="{6D18FD50-3DA2-412A-B44F-D74EBFEBE928}" type="presParOf" srcId="{BE8DAEB3-8B89-4665-B29F-4E55538102C3}" destId="{B275D220-07C5-45B9-A24F-26547BB9CE5F}" srcOrd="3" destOrd="0" presId="urn:microsoft.com/office/officeart/2009/3/layout/RandomtoResultProcess"/>
    <dgm:cxn modelId="{56D8E798-3A18-47C2-9221-6039FC7E5022}" type="presParOf" srcId="{BE8DAEB3-8B89-4665-B29F-4E55538102C3}" destId="{D61C2AD7-2EB9-4973-9D48-CC8E2D05FB2C}" srcOrd="4" destOrd="0" presId="urn:microsoft.com/office/officeart/2009/3/layout/RandomtoResultProcess"/>
    <dgm:cxn modelId="{EFE2D21B-6A87-4B9C-99A1-59D46B097132}" type="presParOf" srcId="{BE8DAEB3-8B89-4665-B29F-4E55538102C3}" destId="{8F6A7C2D-1EA4-47A8-A994-31418765C6FE}" srcOrd="5" destOrd="0" presId="urn:microsoft.com/office/officeart/2009/3/layout/RandomtoResultProcess"/>
    <dgm:cxn modelId="{716EA505-28E0-48CE-90D2-91E297CC153B}" type="presParOf" srcId="{BE8DAEB3-8B89-4665-B29F-4E55538102C3}" destId="{F204F95A-A27E-440D-AA35-9D576E982574}" srcOrd="6" destOrd="0" presId="urn:microsoft.com/office/officeart/2009/3/layout/RandomtoResultProcess"/>
    <dgm:cxn modelId="{BCD85A75-F40B-40E8-BB91-2F1E53E70E10}" type="presParOf" srcId="{BE8DAEB3-8B89-4665-B29F-4E55538102C3}" destId="{209F0B97-A939-46C5-B355-094F7E8D7F36}" srcOrd="7" destOrd="0" presId="urn:microsoft.com/office/officeart/2009/3/layout/RandomtoResultProcess"/>
    <dgm:cxn modelId="{EB8ABA8E-A94A-4683-A427-DE750C0803E3}" type="presParOf" srcId="{BE8DAEB3-8B89-4665-B29F-4E55538102C3}" destId="{E81F4400-B911-4CA4-9F20-A5333C612864}" srcOrd="8" destOrd="0" presId="urn:microsoft.com/office/officeart/2009/3/layout/RandomtoResultProcess"/>
    <dgm:cxn modelId="{8DB54B70-6FBA-43BD-AD7B-6942BA6A8C39}" type="presParOf" srcId="{BE8DAEB3-8B89-4665-B29F-4E55538102C3}" destId="{77343C33-F74A-4DD7-A455-74D2D01B8875}" srcOrd="9" destOrd="0" presId="urn:microsoft.com/office/officeart/2009/3/layout/RandomtoResultProcess"/>
    <dgm:cxn modelId="{1913761B-CF4E-45A4-8051-00A491FA01B2}" type="presParOf" srcId="{BE8DAEB3-8B89-4665-B29F-4E55538102C3}" destId="{06B18805-9057-48B6-A8A4-4E15FDCD4B90}" srcOrd="10" destOrd="0" presId="urn:microsoft.com/office/officeart/2009/3/layout/RandomtoResultProcess"/>
    <dgm:cxn modelId="{4AF046EF-68A4-4615-89A3-64590710943D}" type="presParOf" srcId="{BE8DAEB3-8B89-4665-B29F-4E55538102C3}" destId="{16568C35-9CB2-474B-BE70-88713538A466}" srcOrd="11" destOrd="0" presId="urn:microsoft.com/office/officeart/2009/3/layout/RandomtoResultProcess"/>
    <dgm:cxn modelId="{773FBA2E-46C2-4E46-A54C-CAF3E11A3F5B}" type="presParOf" srcId="{BE8DAEB3-8B89-4665-B29F-4E55538102C3}" destId="{FB7EFC27-B8C4-4BB5-81F3-85E11B408CF0}" srcOrd="12" destOrd="0" presId="urn:microsoft.com/office/officeart/2009/3/layout/RandomtoResultProcess"/>
    <dgm:cxn modelId="{72189874-EF2E-4B47-839C-DE1E1F678E47}" type="presParOf" srcId="{BE8DAEB3-8B89-4665-B29F-4E55538102C3}" destId="{3E4E3DDA-A561-4627-906A-5CEA0BB8C4ED}" srcOrd="13" destOrd="0" presId="urn:microsoft.com/office/officeart/2009/3/layout/RandomtoResultProcess"/>
    <dgm:cxn modelId="{1A47AD77-4A3F-4BD1-953A-AC72823EA5C4}" type="presParOf" srcId="{BE8DAEB3-8B89-4665-B29F-4E55538102C3}" destId="{B47898FA-7CA2-4786-BA13-F4EE4E6B5FA5}" srcOrd="14" destOrd="0" presId="urn:microsoft.com/office/officeart/2009/3/layout/RandomtoResultProcess"/>
    <dgm:cxn modelId="{5BB90798-7C8B-4A98-8DAE-DEBB94F08CFE}" type="presParOf" srcId="{BE8DAEB3-8B89-4665-B29F-4E55538102C3}" destId="{7F9060E0-03C0-4616-978D-5C6E22E37A0B}" srcOrd="15" destOrd="0" presId="urn:microsoft.com/office/officeart/2009/3/layout/RandomtoResultProcess"/>
    <dgm:cxn modelId="{3CC24DEC-59EF-4EF1-AEB1-96EA36E5B145}" type="presParOf" srcId="{BE8DAEB3-8B89-4665-B29F-4E55538102C3}" destId="{801A6237-CADC-41BA-B1BF-B29DA13C7339}" srcOrd="16" destOrd="0" presId="urn:microsoft.com/office/officeart/2009/3/layout/RandomtoResultProcess"/>
    <dgm:cxn modelId="{08D5440E-16D3-4C5E-8D0E-9AC7984BFD0D}" type="presParOf" srcId="{BE8DAEB3-8B89-4665-B29F-4E55538102C3}" destId="{9CEAA0D5-9E47-4618-84E9-BEBD278EDC2D}" srcOrd="17" destOrd="0" presId="urn:microsoft.com/office/officeart/2009/3/layout/RandomtoResultProcess"/>
    <dgm:cxn modelId="{F1FFA4EB-BDF8-4334-BB2C-1ED65AF2F8D0}" type="presParOf" srcId="{BE8DAEB3-8B89-4665-B29F-4E55538102C3}" destId="{F5F2699A-66D1-4249-A882-69F86BE15610}" srcOrd="18" destOrd="0" presId="urn:microsoft.com/office/officeart/2009/3/layout/RandomtoResultProcess"/>
    <dgm:cxn modelId="{FF061CB9-F652-42E3-990B-DF890441520E}" type="presParOf" srcId="{BE8DAEB3-8B89-4665-B29F-4E55538102C3}" destId="{44160980-F57E-4D80-A3D6-5FB586878D17}" srcOrd="19" destOrd="0" presId="urn:microsoft.com/office/officeart/2009/3/layout/RandomtoResultProcess"/>
    <dgm:cxn modelId="{D9AC4EFB-856E-4027-8B57-89E6788582D5}" type="presParOf" srcId="{6BE35504-FA7B-4568-B54A-3398AA18E3A7}" destId="{164A811C-3B00-4347-B9E5-D77CF4F8E43E}" srcOrd="1" destOrd="0" presId="urn:microsoft.com/office/officeart/2009/3/layout/RandomtoResultProcess"/>
    <dgm:cxn modelId="{97AF455C-AC39-4705-AF85-1920CE1FA604}" type="presParOf" srcId="{164A811C-3B00-4347-B9E5-D77CF4F8E43E}" destId="{278E5319-B116-4746-876A-F3EC7F01AE05}" srcOrd="0" destOrd="0" presId="urn:microsoft.com/office/officeart/2009/3/layout/RandomtoResultProcess"/>
    <dgm:cxn modelId="{00918BCA-2100-49FC-B122-BE6998D70AB1}" type="presParOf" srcId="{164A811C-3B00-4347-B9E5-D77CF4F8E43E}" destId="{AD80D29B-5028-47AE-9A02-CD55ACA27D54}" srcOrd="1" destOrd="0" presId="urn:microsoft.com/office/officeart/2009/3/layout/RandomtoResultProcess"/>
    <dgm:cxn modelId="{9BCD23E7-6872-420F-97EB-F3CFF47494BC}" type="presParOf" srcId="{6BE35504-FA7B-4568-B54A-3398AA18E3A7}" destId="{00B06556-F6C6-4B54-8332-D5CE36FA1509}" srcOrd="2" destOrd="0" presId="urn:microsoft.com/office/officeart/2009/3/layout/RandomtoResultProcess"/>
    <dgm:cxn modelId="{D3D87A22-3678-48C1-8F1C-B3BA72D430BE}" type="presParOf" srcId="{00B06556-F6C6-4B54-8332-D5CE36FA1509}" destId="{7D930FE1-18BC-4ED2-9749-AF0DB5E59EB5}" srcOrd="0" destOrd="0" presId="urn:microsoft.com/office/officeart/2009/3/layout/RandomtoResultProcess"/>
    <dgm:cxn modelId="{8E9126B1-2044-4E71-B4AB-DABFFEA3AAE9}" type="presParOf" srcId="{00B06556-F6C6-4B54-8332-D5CE36FA1509}" destId="{D82FD251-31AF-40B6-821A-B6345DF8170A}" srcOrd="1" destOrd="0" presId="urn:microsoft.com/office/officeart/2009/3/layout/RandomtoResultProcess"/>
    <dgm:cxn modelId="{B343201D-44AD-43A4-B665-8BEAB503AD84}" type="presParOf" srcId="{00B06556-F6C6-4B54-8332-D5CE36FA1509}" destId="{00EC6693-9B0E-4B1D-BF2A-7D8917AA8EEA}" srcOrd="2" destOrd="0" presId="urn:microsoft.com/office/officeart/2009/3/layout/RandomtoResultProcess"/>
    <dgm:cxn modelId="{A01FB049-6F3B-45DF-B3EB-2A910CA7083C}" type="presParOf" srcId="{6BE35504-FA7B-4568-B54A-3398AA18E3A7}" destId="{769281B4-D3C7-4669-B13C-CB2D19A27460}" srcOrd="3" destOrd="0" presId="urn:microsoft.com/office/officeart/2009/3/layout/RandomtoResultProcess"/>
    <dgm:cxn modelId="{21229EA7-1289-4DA3-98CA-73842FF742BD}" type="presParOf" srcId="{769281B4-D3C7-4669-B13C-CB2D19A27460}" destId="{F722A37B-BACA-443F-89D1-6CE95E761F32}" srcOrd="0" destOrd="0" presId="urn:microsoft.com/office/officeart/2009/3/layout/RandomtoResultProcess"/>
    <dgm:cxn modelId="{8AE52E05-FD06-42C9-A120-82263C25847D}" type="presParOf" srcId="{769281B4-D3C7-4669-B13C-CB2D19A27460}" destId="{9B164B0E-2953-4DB0-A972-13C631C43E3A}" srcOrd="1" destOrd="0" presId="urn:microsoft.com/office/officeart/2009/3/layout/RandomtoResultProcess"/>
    <dgm:cxn modelId="{6F8A0179-5432-4070-A33D-105B06A8B395}" type="presParOf" srcId="{6BE35504-FA7B-4568-B54A-3398AA18E3A7}" destId="{5850235D-D709-4F51-90C9-EFE62E8874B3}" srcOrd="4" destOrd="0" presId="urn:microsoft.com/office/officeart/2009/3/layout/RandomtoResultProcess"/>
    <dgm:cxn modelId="{A3B4CBE1-342C-4014-B58C-C4375F015685}" type="presParOf" srcId="{5850235D-D709-4F51-90C9-EFE62E8874B3}" destId="{B02AD62A-E950-44F4-9B2D-DA92B0DD019B}" srcOrd="0" destOrd="0" presId="urn:microsoft.com/office/officeart/2009/3/layout/RandomtoResultProcess"/>
    <dgm:cxn modelId="{4947E650-4CD9-41BB-8571-1BE28760C6A7}" type="presParOf" srcId="{5850235D-D709-4F51-90C9-EFE62E8874B3}" destId="{E80B40DC-8DFE-448A-9CF7-C0BCF5508645}" srcOrd="1" destOrd="0" presId="urn:microsoft.com/office/officeart/2009/3/layout/RandomtoResultProcess"/>
    <dgm:cxn modelId="{A3D4E525-F404-4784-AC83-F4D2EB93A165}" type="presParOf" srcId="{5850235D-D709-4F51-90C9-EFE62E8874B3}" destId="{917D31AA-7D94-4D17-A92A-BA9F94B5A703}" srcOrd="2" destOrd="0" presId="urn:microsoft.com/office/officeart/2009/3/layout/RandomtoResultProcess"/>
    <dgm:cxn modelId="{58CCC41C-4378-4F7D-AEE2-0D96BA3F9372}" type="presParOf" srcId="{6BE35504-FA7B-4568-B54A-3398AA18E3A7}" destId="{00489862-CFD9-459E-9F84-51E093A9909D}" srcOrd="5" destOrd="0" presId="urn:microsoft.com/office/officeart/2009/3/layout/RandomtoResultProcess"/>
    <dgm:cxn modelId="{40BB6CA0-8261-481F-8EA8-A4A8F83A86D7}" type="presParOf" srcId="{00489862-CFD9-459E-9F84-51E093A9909D}" destId="{76FEFE11-30BE-4234-A07F-8096A76B7C92}" srcOrd="0" destOrd="0" presId="urn:microsoft.com/office/officeart/2009/3/layout/RandomtoResultProcess"/>
    <dgm:cxn modelId="{4FA4043C-0A9C-4105-9779-D3BA247FCEFD}" type="presParOf" srcId="{00489862-CFD9-459E-9F84-51E093A9909D}" destId="{FF21A3A9-0FF3-4D6F-8D1E-61220AB25915}" srcOrd="1" destOrd="0" presId="urn:microsoft.com/office/officeart/2009/3/layout/RandomtoResultProcess"/>
    <dgm:cxn modelId="{E7563A82-6798-4A8A-8500-5BC444CE4CE4}" type="presParOf" srcId="{6BE35504-FA7B-4568-B54A-3398AA18E3A7}" destId="{B7FA64EE-4620-4008-A9BB-B164BEFC5138}" srcOrd="6" destOrd="0" presId="urn:microsoft.com/office/officeart/2009/3/layout/RandomtoResultProcess"/>
    <dgm:cxn modelId="{618BB2A3-9198-4942-AE2D-E70F448A805C}" type="presParOf" srcId="{B7FA64EE-4620-4008-A9BB-B164BEFC5138}" destId="{C7ED226C-5B4B-43D3-A0A1-05BDA9D465B8}" srcOrd="0" destOrd="0" presId="urn:microsoft.com/office/officeart/2009/3/layout/RandomtoResultProcess"/>
    <dgm:cxn modelId="{98047EC6-FA0E-4C54-9249-E28BD43D96E2}" type="presParOf" srcId="{B7FA64EE-4620-4008-A9BB-B164BEFC5138}" destId="{5415D1E5-952F-4D88-8D2E-398AF47A1FA6}" srcOrd="1" destOrd="0" presId="urn:microsoft.com/office/officeart/2009/3/layout/RandomtoResultProcess"/>
    <dgm:cxn modelId="{4EB28574-60B2-4BEF-BE28-7649E91D0905}" type="presParOf" srcId="{B7FA64EE-4620-4008-A9BB-B164BEFC5138}" destId="{A4BDBC73-D5AB-40BB-BBBE-5D0131F12402}" srcOrd="2" destOrd="0" presId="urn:microsoft.com/office/officeart/2009/3/layout/RandomtoResultProcess"/>
    <dgm:cxn modelId="{67211E69-3F83-43B9-ACE9-0470054C6FA3}" type="presParOf" srcId="{6BE35504-FA7B-4568-B54A-3398AA18E3A7}" destId="{4C42CB67-7E73-4E11-AA78-92DFF470A97E}" srcOrd="7" destOrd="0" presId="urn:microsoft.com/office/officeart/2009/3/layout/RandomtoResultProcess"/>
    <dgm:cxn modelId="{398C78F6-C91B-44EA-B8C3-8ACE2EB309BC}" type="presParOf" srcId="{4C42CB67-7E73-4E11-AA78-92DFF470A97E}" destId="{F97CC67E-3D7D-4896-8829-E1FECC033A22}" srcOrd="0" destOrd="0" presId="urn:microsoft.com/office/officeart/2009/3/layout/RandomtoResultProcess"/>
    <dgm:cxn modelId="{8B889BE3-A6B2-455A-B599-F30A7C3407C7}" type="presParOf" srcId="{4C42CB67-7E73-4E11-AA78-92DFF470A97E}" destId="{BB00628B-FB48-4DD9-A342-1B4CFA40FCB7}" srcOrd="1" destOrd="0" presId="urn:microsoft.com/office/officeart/2009/3/layout/RandomtoResultProcess"/>
    <dgm:cxn modelId="{4E0AE507-4D48-49AA-B54A-90449F3F165C}" type="presParOf" srcId="{6BE35504-FA7B-4568-B54A-3398AA18E3A7}" destId="{BA27B66F-9799-4691-B262-D5CE05019CEC}" srcOrd="8" destOrd="0" presId="urn:microsoft.com/office/officeart/2009/3/layout/RandomtoResultProcess"/>
    <dgm:cxn modelId="{4F286458-1838-443B-AE20-5F95D3065570}" type="presParOf" srcId="{BA27B66F-9799-4691-B262-D5CE05019CEC}" destId="{679D7541-E820-423B-868C-76D0361877F8}" srcOrd="0" destOrd="0" presId="urn:microsoft.com/office/officeart/2009/3/layout/RandomtoResultProcess"/>
    <dgm:cxn modelId="{659ABC23-9311-40D2-8B0D-812F5C1D2B4A}" type="presParOf" srcId="{BA27B66F-9799-4691-B262-D5CE05019CEC}" destId="{FEE6A2D7-8F76-4279-8220-601EA05A522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9A4C7-014D-45B1-9E9B-6CC2E4C42274}">
      <dsp:nvSpPr>
        <dsp:cNvPr id="0" name=""/>
        <dsp:cNvSpPr/>
      </dsp:nvSpPr>
      <dsp:spPr>
        <a:xfrm>
          <a:off x="2" y="0"/>
          <a:ext cx="5926693" cy="2304256"/>
        </a:xfrm>
        <a:prstGeom prst="rightArrow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C6C8D-4FF0-497E-82CA-95A1BB9834AA}">
      <dsp:nvSpPr>
        <dsp:cNvPr id="0" name=""/>
        <dsp:cNvSpPr/>
      </dsp:nvSpPr>
      <dsp:spPr>
        <a:xfrm>
          <a:off x="0" y="300027"/>
          <a:ext cx="1808076" cy="1723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Autorska ocena </a:t>
          </a:r>
          <a:r>
            <a:rPr lang="pl-PL" sz="16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wskaźnikowa na danych statystycznych</a:t>
          </a:r>
          <a:endParaRPr lang="pl-PL" sz="1600" b="0" kern="1200" dirty="0">
            <a:solidFill>
              <a:srgbClr val="636466"/>
            </a:solidFill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>
        <a:off x="84133" y="384160"/>
        <a:ext cx="1639810" cy="1555197"/>
      </dsp:txXfrm>
    </dsp:sp>
    <dsp:sp modelId="{F73FBC54-3319-4419-B40B-51799CEB84C2}">
      <dsp:nvSpPr>
        <dsp:cNvPr id="0" name=""/>
        <dsp:cNvSpPr/>
      </dsp:nvSpPr>
      <dsp:spPr>
        <a:xfrm>
          <a:off x="1934963" y="300746"/>
          <a:ext cx="1955072" cy="17179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Dialog z  interesariuszami</a:t>
          </a:r>
        </a:p>
      </dsp:txBody>
      <dsp:txXfrm>
        <a:off x="2018828" y="384611"/>
        <a:ext cx="1787342" cy="1550258"/>
      </dsp:txXfrm>
    </dsp:sp>
    <dsp:sp modelId="{850A9D29-057B-4695-9569-D0EE3B1DC38E}">
      <dsp:nvSpPr>
        <dsp:cNvPr id="0" name=""/>
        <dsp:cNvSpPr/>
      </dsp:nvSpPr>
      <dsp:spPr>
        <a:xfrm>
          <a:off x="4014120" y="304129"/>
          <a:ext cx="1686509" cy="16921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Przełożenie na politykę innowacyjną</a:t>
          </a:r>
        </a:p>
      </dsp:txBody>
      <dsp:txXfrm>
        <a:off x="4096449" y="386458"/>
        <a:ext cx="1521851" cy="1527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9C12C-6746-4266-869D-A7C079D9859D}">
      <dsp:nvSpPr>
        <dsp:cNvPr id="0" name=""/>
        <dsp:cNvSpPr/>
      </dsp:nvSpPr>
      <dsp:spPr>
        <a:xfrm>
          <a:off x="216022" y="1362604"/>
          <a:ext cx="1111692" cy="61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Lista sektorów  </a:t>
          </a:r>
          <a:br>
            <a:rPr lang="pl-PL" sz="12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wg PKD</a:t>
          </a:r>
        </a:p>
      </dsp:txBody>
      <dsp:txXfrm>
        <a:off x="216022" y="1362604"/>
        <a:ext cx="1111692" cy="614744"/>
      </dsp:txXfrm>
    </dsp:sp>
    <dsp:sp modelId="{5FD826AD-2310-48EA-80CD-4CB8928E47BE}">
      <dsp:nvSpPr>
        <dsp:cNvPr id="0" name=""/>
        <dsp:cNvSpPr/>
      </dsp:nvSpPr>
      <dsp:spPr>
        <a:xfrm>
          <a:off x="136358" y="2300930"/>
          <a:ext cx="1327097" cy="163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Analiza danych statystycznych </a:t>
          </a:r>
          <a:br>
            <a:rPr lang="pl-PL" sz="1200" b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z wykorzystaniem wskaźników lokacji (LQ) </a:t>
          </a:r>
          <a:br>
            <a:rPr lang="pl-PL" sz="1200" b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w ujęciu statycznym </a:t>
          </a:r>
          <a:br>
            <a:rPr lang="pl-PL" sz="1200" b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i dynamicznym</a:t>
          </a:r>
        </a:p>
      </dsp:txBody>
      <dsp:txXfrm>
        <a:off x="136358" y="2300930"/>
        <a:ext cx="1327097" cy="1635006"/>
      </dsp:txXfrm>
    </dsp:sp>
    <dsp:sp modelId="{434EDD77-1820-4D71-B5C2-F61F7D6942AA}">
      <dsp:nvSpPr>
        <dsp:cNvPr id="0" name=""/>
        <dsp:cNvSpPr/>
      </dsp:nvSpPr>
      <dsp:spPr>
        <a:xfrm>
          <a:off x="124299" y="1322554"/>
          <a:ext cx="78065" cy="78065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5D220-07C5-45B9-A24F-26547BB9CE5F}">
      <dsp:nvSpPr>
        <dsp:cNvPr id="0" name=""/>
        <dsp:cNvSpPr/>
      </dsp:nvSpPr>
      <dsp:spPr>
        <a:xfrm>
          <a:off x="245908" y="1261749"/>
          <a:ext cx="78065" cy="78065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C2AD7-2EB9-4973-9D48-CC8E2D05FB2C}">
      <dsp:nvSpPr>
        <dsp:cNvPr id="0" name=""/>
        <dsp:cNvSpPr/>
      </dsp:nvSpPr>
      <dsp:spPr>
        <a:xfrm>
          <a:off x="249670" y="1081491"/>
          <a:ext cx="122674" cy="122674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A7C2D-1EA4-47A8-A994-31418765C6FE}">
      <dsp:nvSpPr>
        <dsp:cNvPr id="0" name=""/>
        <dsp:cNvSpPr/>
      </dsp:nvSpPr>
      <dsp:spPr>
        <a:xfrm>
          <a:off x="376512" y="1184501"/>
          <a:ext cx="78065" cy="78065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4F95A-A27E-440D-AA35-9D576E982574}">
      <dsp:nvSpPr>
        <dsp:cNvPr id="0" name=""/>
        <dsp:cNvSpPr/>
      </dsp:nvSpPr>
      <dsp:spPr>
        <a:xfrm>
          <a:off x="576064" y="1008112"/>
          <a:ext cx="78065" cy="78065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F0B97-A939-46C5-B355-094F7E8D7F36}">
      <dsp:nvSpPr>
        <dsp:cNvPr id="0" name=""/>
        <dsp:cNvSpPr/>
      </dsp:nvSpPr>
      <dsp:spPr>
        <a:xfrm>
          <a:off x="792088" y="936104"/>
          <a:ext cx="78065" cy="78065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F4400-B911-4CA4-9F20-A5333C612864}">
      <dsp:nvSpPr>
        <dsp:cNvPr id="0" name=""/>
        <dsp:cNvSpPr/>
      </dsp:nvSpPr>
      <dsp:spPr>
        <a:xfrm>
          <a:off x="823055" y="1094379"/>
          <a:ext cx="122674" cy="122674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43C33-F74A-4DD7-A455-74D2D01B8875}">
      <dsp:nvSpPr>
        <dsp:cNvPr id="0" name=""/>
        <dsp:cNvSpPr/>
      </dsp:nvSpPr>
      <dsp:spPr>
        <a:xfrm>
          <a:off x="1080121" y="1152129"/>
          <a:ext cx="78065" cy="78065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18805-9057-48B6-A8A4-4E15FDCD4B90}">
      <dsp:nvSpPr>
        <dsp:cNvPr id="0" name=""/>
        <dsp:cNvSpPr/>
      </dsp:nvSpPr>
      <dsp:spPr>
        <a:xfrm>
          <a:off x="864096" y="1296144"/>
          <a:ext cx="78065" cy="78065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68C35-9CB2-474B-BE70-88713538A466}">
      <dsp:nvSpPr>
        <dsp:cNvPr id="0" name=""/>
        <dsp:cNvSpPr/>
      </dsp:nvSpPr>
      <dsp:spPr>
        <a:xfrm>
          <a:off x="542558" y="1152129"/>
          <a:ext cx="200739" cy="200739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EFC27-B8C4-4BB5-81F3-85E11B408CF0}">
      <dsp:nvSpPr>
        <dsp:cNvPr id="0" name=""/>
        <dsp:cNvSpPr/>
      </dsp:nvSpPr>
      <dsp:spPr>
        <a:xfrm>
          <a:off x="124299" y="1991401"/>
          <a:ext cx="78065" cy="78065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E3DDA-A561-4627-906A-5CEA0BB8C4ED}">
      <dsp:nvSpPr>
        <dsp:cNvPr id="0" name=""/>
        <dsp:cNvSpPr/>
      </dsp:nvSpPr>
      <dsp:spPr>
        <a:xfrm>
          <a:off x="288032" y="1800200"/>
          <a:ext cx="122674" cy="122674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898FA-7CA2-4786-BA13-F4EE4E6B5FA5}">
      <dsp:nvSpPr>
        <dsp:cNvPr id="0" name=""/>
        <dsp:cNvSpPr/>
      </dsp:nvSpPr>
      <dsp:spPr>
        <a:xfrm>
          <a:off x="360039" y="1944217"/>
          <a:ext cx="178435" cy="178435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060E0-03C0-4616-978D-5C6E22E37A0B}">
      <dsp:nvSpPr>
        <dsp:cNvPr id="0" name=""/>
        <dsp:cNvSpPr/>
      </dsp:nvSpPr>
      <dsp:spPr>
        <a:xfrm>
          <a:off x="648072" y="1944216"/>
          <a:ext cx="78065" cy="78065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A6237-CADC-41BA-B1BF-B29DA13C7339}">
      <dsp:nvSpPr>
        <dsp:cNvPr id="0" name=""/>
        <dsp:cNvSpPr/>
      </dsp:nvSpPr>
      <dsp:spPr>
        <a:xfrm>
          <a:off x="504056" y="1800200"/>
          <a:ext cx="122674" cy="122674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AA0D5-9E47-4618-84E9-BEBD278EDC2D}">
      <dsp:nvSpPr>
        <dsp:cNvPr id="0" name=""/>
        <dsp:cNvSpPr/>
      </dsp:nvSpPr>
      <dsp:spPr>
        <a:xfrm>
          <a:off x="1152128" y="1944216"/>
          <a:ext cx="78065" cy="78065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2699A-66D1-4249-A882-69F86BE15610}">
      <dsp:nvSpPr>
        <dsp:cNvPr id="0" name=""/>
        <dsp:cNvSpPr/>
      </dsp:nvSpPr>
      <dsp:spPr>
        <a:xfrm>
          <a:off x="864097" y="1872207"/>
          <a:ext cx="178435" cy="178435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60980-F57E-4D80-A3D6-5FB586878D17}">
      <dsp:nvSpPr>
        <dsp:cNvPr id="0" name=""/>
        <dsp:cNvSpPr/>
      </dsp:nvSpPr>
      <dsp:spPr>
        <a:xfrm flipV="1">
          <a:off x="936104" y="1584176"/>
          <a:ext cx="253218" cy="247970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E5319-B116-4746-876A-F3EC7F01AE05}">
      <dsp:nvSpPr>
        <dsp:cNvPr id="0" name=""/>
        <dsp:cNvSpPr/>
      </dsp:nvSpPr>
      <dsp:spPr>
        <a:xfrm>
          <a:off x="1391203" y="1334191"/>
          <a:ext cx="163637" cy="658327"/>
        </a:xfrm>
        <a:prstGeom prst="chevron">
          <a:avLst>
            <a:gd name="adj" fmla="val 6231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30FE1-18BC-4ED2-9749-AF0DB5E59EB5}">
      <dsp:nvSpPr>
        <dsp:cNvPr id="0" name=""/>
        <dsp:cNvSpPr/>
      </dsp:nvSpPr>
      <dsp:spPr>
        <a:xfrm>
          <a:off x="1593945" y="1322626"/>
          <a:ext cx="1483860" cy="68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Lista obszarów technologicznych wg MKP</a:t>
          </a:r>
        </a:p>
      </dsp:txBody>
      <dsp:txXfrm>
        <a:off x="1593945" y="1322626"/>
        <a:ext cx="1483860" cy="687800"/>
      </dsp:txXfrm>
    </dsp:sp>
    <dsp:sp modelId="{D82FD251-31AF-40B6-821A-B6345DF8170A}">
      <dsp:nvSpPr>
        <dsp:cNvPr id="0" name=""/>
        <dsp:cNvSpPr/>
      </dsp:nvSpPr>
      <dsp:spPr>
        <a:xfrm>
          <a:off x="1595247" y="1969368"/>
          <a:ext cx="1388521" cy="1420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Analiza statystyki patentowej dla identyfikacji obszarów wyróżniających się na tle kraju</a:t>
          </a:r>
        </a:p>
      </dsp:txBody>
      <dsp:txXfrm>
        <a:off x="1595247" y="1969368"/>
        <a:ext cx="1388521" cy="1420686"/>
      </dsp:txXfrm>
    </dsp:sp>
    <dsp:sp modelId="{F722A37B-BACA-443F-89D1-6CE95E761F32}">
      <dsp:nvSpPr>
        <dsp:cNvPr id="0" name=""/>
        <dsp:cNvSpPr/>
      </dsp:nvSpPr>
      <dsp:spPr>
        <a:xfrm>
          <a:off x="3125909" y="1337032"/>
          <a:ext cx="163637" cy="658327"/>
        </a:xfrm>
        <a:prstGeom prst="chevron">
          <a:avLst>
            <a:gd name="adj" fmla="val 6231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AD62A-E950-44F4-9B2D-DA92B0DD019B}">
      <dsp:nvSpPr>
        <dsp:cNvPr id="0" name=""/>
        <dsp:cNvSpPr/>
      </dsp:nvSpPr>
      <dsp:spPr>
        <a:xfrm>
          <a:off x="3380205" y="1322626"/>
          <a:ext cx="982571" cy="68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Lista obszarów B+R </a:t>
          </a:r>
          <a:br>
            <a:rPr lang="pl-PL" sz="12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wg NABS</a:t>
          </a:r>
        </a:p>
      </dsp:txBody>
      <dsp:txXfrm>
        <a:off x="3380205" y="1322626"/>
        <a:ext cx="982571" cy="687800"/>
      </dsp:txXfrm>
    </dsp:sp>
    <dsp:sp modelId="{E80B40DC-8DFE-448A-9CF7-C0BCF5508645}">
      <dsp:nvSpPr>
        <dsp:cNvPr id="0" name=""/>
        <dsp:cNvSpPr/>
      </dsp:nvSpPr>
      <dsp:spPr>
        <a:xfrm>
          <a:off x="3244846" y="2383759"/>
          <a:ext cx="1364399" cy="1550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Analiza  projektów badawczych </a:t>
          </a:r>
          <a:br>
            <a:rPr lang="pl-PL" sz="12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i badawczo-wdrożeniowych </a:t>
          </a:r>
          <a:br>
            <a:rPr lang="pl-PL" sz="12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z wykorzystaniem wskaźnika lokacji (LQ)</a:t>
          </a:r>
          <a:br>
            <a:rPr lang="pl-PL" sz="1200" b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endParaRPr lang="pl-PL" sz="1200" kern="12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>
        <a:off x="3244846" y="2383759"/>
        <a:ext cx="1364399" cy="1550189"/>
      </dsp:txXfrm>
    </dsp:sp>
    <dsp:sp modelId="{76FEFE11-30BE-4234-A07F-8096A76B7C92}">
      <dsp:nvSpPr>
        <dsp:cNvPr id="0" name=""/>
        <dsp:cNvSpPr/>
      </dsp:nvSpPr>
      <dsp:spPr>
        <a:xfrm>
          <a:off x="4387298" y="1320146"/>
          <a:ext cx="163637" cy="658327"/>
        </a:xfrm>
        <a:prstGeom prst="chevron">
          <a:avLst>
            <a:gd name="adj" fmla="val 6231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D226C-5B4B-43D3-A0A1-05BDA9D465B8}">
      <dsp:nvSpPr>
        <dsp:cNvPr id="0" name=""/>
        <dsp:cNvSpPr/>
      </dsp:nvSpPr>
      <dsp:spPr>
        <a:xfrm>
          <a:off x="4786641" y="1385713"/>
          <a:ext cx="1447819" cy="68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Identyfikacja powiązań nauka-gospodarka-technologie – lista sektorów wg PKD</a:t>
          </a:r>
        </a:p>
      </dsp:txBody>
      <dsp:txXfrm>
        <a:off x="4786641" y="1385713"/>
        <a:ext cx="1447819" cy="687800"/>
      </dsp:txXfrm>
    </dsp:sp>
    <dsp:sp modelId="{5415D1E5-952F-4D88-8D2E-398AF47A1FA6}">
      <dsp:nvSpPr>
        <dsp:cNvPr id="0" name=""/>
        <dsp:cNvSpPr/>
      </dsp:nvSpPr>
      <dsp:spPr>
        <a:xfrm>
          <a:off x="4831014" y="2317074"/>
          <a:ext cx="1280742" cy="279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Analiza występujących korelacji </a:t>
          </a:r>
          <a:br>
            <a:rPr lang="pl-PL" sz="1200" b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z wykorzystaniem tablic konwersyjnych, m.in. ISIC - IPC4;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NACE </a:t>
          </a:r>
          <a:r>
            <a:rPr lang="pl-PL" sz="1200" b="0" kern="1200" dirty="0" err="1">
              <a:latin typeface="Lucida Sans Unicode" panose="020B0602030504020204" pitchFamily="34" charset="0"/>
              <a:cs typeface="Lucida Sans Unicode" panose="020B0602030504020204" pitchFamily="34" charset="0"/>
            </a:rPr>
            <a:t>Rev</a:t>
          </a:r>
          <a:r>
            <a:rPr lang="pl-PL" sz="1200" b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. 2 vs NABS</a:t>
          </a:r>
        </a:p>
      </dsp:txBody>
      <dsp:txXfrm>
        <a:off x="4831014" y="2317074"/>
        <a:ext cx="1280742" cy="2795493"/>
      </dsp:txXfrm>
    </dsp:sp>
    <dsp:sp modelId="{F97CC67E-3D7D-4896-8829-E1FECC033A22}">
      <dsp:nvSpPr>
        <dsp:cNvPr id="0" name=""/>
        <dsp:cNvSpPr/>
      </dsp:nvSpPr>
      <dsp:spPr>
        <a:xfrm>
          <a:off x="6239964" y="1337032"/>
          <a:ext cx="163637" cy="658327"/>
        </a:xfrm>
        <a:prstGeom prst="chevron">
          <a:avLst>
            <a:gd name="adj" fmla="val 6231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D7541-E820-423B-868C-76D0361877F8}">
      <dsp:nvSpPr>
        <dsp:cNvPr id="0" name=""/>
        <dsp:cNvSpPr/>
      </dsp:nvSpPr>
      <dsp:spPr>
        <a:xfrm>
          <a:off x="6675894" y="1158537"/>
          <a:ext cx="1672142" cy="1705908"/>
        </a:xfrm>
        <a:prstGeom prst="ellipse">
          <a:avLst/>
        </a:prstGeom>
        <a:solidFill>
          <a:srgbClr val="6464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Lista potencjalnych obszarów przewag </a:t>
          </a:r>
          <a:br>
            <a:rPr lang="pl-PL" sz="13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3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wg PKD</a:t>
          </a:r>
        </a:p>
      </dsp:txBody>
      <dsp:txXfrm>
        <a:off x="6920774" y="1408361"/>
        <a:ext cx="1182382" cy="1206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21.06.2017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4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21.06.2017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26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21.06.2017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88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21.06.2017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00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21.06.2017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75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21.06.2017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1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21.06.2017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36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21.06.2017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2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21.06.2017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37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21.06.2017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96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21.06.2017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9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21.06.2017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92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19076-3145-478D-819F-066CFD44F364}" type="datetimeFigureOut">
              <a:rPr lang="pl-PL" smtClean="0"/>
              <a:t>21.06.2017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0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8680"/>
            <a:ext cx="998681" cy="7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em\Desktop\RZŚ_negaty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4024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2045" y="1971769"/>
            <a:ext cx="4194887" cy="2292935"/>
          </a:xfrm>
          <a:prstGeom prst="rect">
            <a:avLst/>
          </a:prstGeom>
          <a:noFill/>
          <a:ln w="76200" cmpd="sng">
            <a:solidFill>
              <a:srgbClr val="636466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pl-PL" sz="9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pl-PL" sz="24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Procesy przedsiębiorczego odkrywania w kontekście rozwoju innowacyjnego województwa śląskiego do roku 2020</a:t>
            </a:r>
          </a:p>
          <a:p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2045" y="4225312"/>
            <a:ext cx="4194887" cy="830997"/>
          </a:xfrm>
          <a:prstGeom prst="rect">
            <a:avLst/>
          </a:prstGeom>
          <a:ln w="38100">
            <a:solidFill>
              <a:srgbClr val="636466"/>
            </a:solidFill>
            <a:miter lim="800000"/>
          </a:ln>
        </p:spPr>
        <p:txBody>
          <a:bodyPr wrap="square">
            <a:spAutoFit/>
          </a:bodyPr>
          <a:lstStyle/>
          <a:p>
            <a:pPr lvl="0"/>
            <a:endParaRPr lang="pl-PL" sz="1600" dirty="0">
              <a:solidFill>
                <a:srgbClr val="636466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pl-PL" sz="1600" dirty="0">
                <a:solidFill>
                  <a:srgbClr val="636466"/>
                </a:solidFill>
                <a:latin typeface="Lucida Sans Unicode" panose="020B0602030504020204" pitchFamily="34" charset="0"/>
                <a:ea typeface="Lato" panose="020F0502020204030203" pitchFamily="34" charset="0"/>
                <a:cs typeface="Lucida Sans Unicode" panose="020B0602030504020204" pitchFamily="34" charset="0"/>
              </a:rPr>
              <a:t>      dr inż. Jan BONDARUK</a:t>
            </a:r>
          </a:p>
          <a:p>
            <a:pPr lvl="0"/>
            <a:r>
              <a:rPr lang="pl-PL" sz="1600" dirty="0">
                <a:solidFill>
                  <a:srgbClr val="636466"/>
                </a:solidFill>
                <a:latin typeface="Lucida Sans Unicode" panose="020B0602030504020204" pitchFamily="34" charset="0"/>
                <a:ea typeface="Lato" panose="020F0502020204030203" pitchFamily="34" charset="0"/>
                <a:cs typeface="Lucida Sans Unicode" panose="020B0602030504020204" pitchFamily="34" charset="0"/>
              </a:rPr>
              <a:t>     </a:t>
            </a:r>
            <a:endParaRPr lang="pl-PL" sz="1600" dirty="0">
              <a:solidFill>
                <a:srgbClr val="636466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01A9B94-C67A-47EB-A706-CB8DEC71A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56" y="5661248"/>
            <a:ext cx="3910199" cy="5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7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9255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WSTĘPNE TYPOWANIE OBSZARÓW PRZEWAG W PRAKTYCE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8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8874647"/>
              </p:ext>
            </p:extLst>
          </p:nvPr>
        </p:nvGraphicFramePr>
        <p:xfrm>
          <a:off x="395536" y="1052736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87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8423"/>
            <a:ext cx="8352928" cy="43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9255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WYNIKI  TYPOWANIA  OBSZARÓW  PRZEWAG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8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0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2"/>
          <p:cNvSpPr txBox="1">
            <a:spLocks/>
          </p:cNvSpPr>
          <p:nvPr/>
        </p:nvSpPr>
        <p:spPr>
          <a:xfrm>
            <a:off x="395536" y="2924944"/>
            <a:ext cx="8229600" cy="807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30997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6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FAZA II - EKSPERCKI WYBÓR OBSZARÓW PRZEWAG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1173" y="5401573"/>
            <a:ext cx="8037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Szeroka grupa interesariuszy </a:t>
            </a:r>
          </a:p>
        </p:txBody>
      </p:sp>
      <p:sp>
        <p:nvSpPr>
          <p:cNvPr id="5" name="Prostokąt 4"/>
          <p:cNvSpPr/>
          <p:nvPr/>
        </p:nvSpPr>
        <p:spPr>
          <a:xfrm>
            <a:off x="561358" y="3861559"/>
            <a:ext cx="813690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Badanie prowadzone z wykorzystaniem różnych metod i narzędzi dla osiągnięcia różnorodnego stopnia partycypacji oraz interakcji między uczestnikami oraz wskazania obszarów przewag i potencjalnych inteligentnych specjalizacji</a:t>
            </a:r>
          </a:p>
          <a:p>
            <a:endParaRPr lang="pl-PL" sz="1700" dirty="0">
              <a:solidFill>
                <a:srgbClr val="636466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61358" y="2311233"/>
            <a:ext cx="82780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Zakres tematyczny badań prowadzony jest na podstawie wyników oceny wskaźnikowej dla zidentyfikowanych potencjalnych obszarów przewag</a:t>
            </a:r>
            <a:endParaRPr lang="pl-PL" sz="17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77034" y="3344069"/>
            <a:ext cx="8136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Charakter wielopłaszczyznowy </a:t>
            </a:r>
            <a:endParaRPr lang="pl-PL" sz="24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1173" y="1747032"/>
            <a:ext cx="3785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Badania dziedzinowe</a:t>
            </a:r>
            <a:endParaRPr lang="pl-PL" sz="24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61358" y="5939988"/>
            <a:ext cx="363112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7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Główna grupa to przedsiębiorcy</a:t>
            </a:r>
          </a:p>
        </p:txBody>
      </p:sp>
    </p:spTree>
    <p:extLst>
      <p:ext uri="{BB962C8B-B14F-4D97-AF65-F5344CB8AC3E}">
        <p14:creationId xmlns:p14="http://schemas.microsoft.com/office/powerpoint/2010/main" val="13165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6930" r="3074" b="3165"/>
          <a:stretch/>
        </p:blipFill>
        <p:spPr bwMode="auto">
          <a:xfrm>
            <a:off x="683568" y="1316582"/>
            <a:ext cx="7560840" cy="513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6208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100" b="1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4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POWIĄZANIE  OBSZARÓW  PRZEWAG  ZE  SPECJALIZACJAMI </a:t>
            </a:r>
            <a:br>
              <a:rPr lang="pl-PL" altLang="pl-PL" sz="14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pl-PL" altLang="pl-PL" sz="14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WOJEWÓDZTWA ŚLĄSKIEGO  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05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0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30997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6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MAPA  PROCESU  PRZEDSIĘBIORCZEGO  ODKRYWANIA</a:t>
            </a: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391" r="25000" b="10287"/>
          <a:stretch/>
        </p:blipFill>
        <p:spPr bwMode="auto">
          <a:xfrm>
            <a:off x="1547664" y="1638620"/>
            <a:ext cx="5760640" cy="480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76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30997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6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PODSUMOWANIE</a:t>
            </a: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7" name="Straight Connector 17"/>
          <p:cNvCxnSpPr/>
          <p:nvPr/>
        </p:nvCxnSpPr>
        <p:spPr>
          <a:xfrm>
            <a:off x="4355976" y="1758478"/>
            <a:ext cx="0" cy="44962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97372" y="1758477"/>
            <a:ext cx="36724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Przyjęte podejście do procesu 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przedsiębiorczego odkrywania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integruje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metody wskaźnikowe (bazujące na danych statystycznych) z wiedzą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ekspercką (udział aktorów 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ekosystemu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innowacji)</a:t>
            </a:r>
          </a:p>
          <a:p>
            <a:endParaRPr lang="pl-PL" sz="14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666064" y="1970256"/>
            <a:ext cx="35283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Województwo śląskie ma dominujący w skali kraju potencjał technologiczny związany z zieloną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gospodarką 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 znaczący potencjał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związany 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 sektorami wszystkich rodzajów przemysłów wschodzących</a:t>
            </a:r>
          </a:p>
          <a:p>
            <a:endParaRPr lang="pl-PL" sz="14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4064041"/>
            <a:ext cx="492443" cy="238798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l-PL" sz="2000" spc="5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metodologia</a:t>
            </a:r>
            <a:endParaRPr lang="pl-PL" sz="2000" spc="5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688069" y="1628800"/>
            <a:ext cx="492443" cy="4823228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pl-PL" sz="2000" spc="5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rezultaty badania</a:t>
            </a:r>
            <a:endParaRPr lang="pl-PL" sz="2000" spc="5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683576" y="3573016"/>
            <a:ext cx="3960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Przy strategicznym wyborze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pecjalizacji 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województwa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należy w 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większym niż dotychczas stopniu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uwzględnić 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pojawiające się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słabe sygnały i 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występujące w gospodarce powiązania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97372" y="3429000"/>
            <a:ext cx="36724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Wskazanie obszarów przewag jest pochodną wyników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oceny potencjału innowacyjnego 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oraz występujących zależności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 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powiązań sektorowych</a:t>
            </a:r>
          </a:p>
          <a:p>
            <a:endParaRPr lang="pl-PL" sz="14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683576" y="5066600"/>
            <a:ext cx="394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Wyniki badań są punktem wyjścia do dalszej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dyskusji 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nad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kierunkami rozwoju regionu</a:t>
            </a:r>
            <a:endParaRPr lang="pl-PL" sz="14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615306" y="4725144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Powtarzalna, obiektywna i wymierna ocena 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pozycji konkurencyjnej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regionu </a:t>
            </a:r>
          </a:p>
          <a:p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-&gt; skuteczne adresowanie interwencji publicznej i mechanizmów wsparcia</a:t>
            </a:r>
            <a:endParaRPr lang="pl-PL" sz="14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15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4439"/>
            <a:ext cx="998681" cy="7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em\Desktop\RZŚ_negaty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4024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5" y="1694825"/>
            <a:ext cx="4048907" cy="1754326"/>
          </a:xfrm>
          <a:prstGeom prst="rect">
            <a:avLst/>
          </a:prstGeom>
          <a:noFill/>
          <a:ln w="76200" cmpd="sng">
            <a:solidFill>
              <a:srgbClr val="636466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pl-PL" sz="20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pl-PL" sz="32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DZIĘKUJĘ</a:t>
            </a:r>
          </a:p>
          <a:p>
            <a:r>
              <a:rPr lang="pl-PL" sz="32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pl-PL" sz="3200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ZA UWAGĘ</a:t>
            </a:r>
          </a:p>
          <a:p>
            <a:endParaRPr lang="pl-PL" sz="20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01A9B94-C67A-47EB-A706-CB8DEC71A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56" y="5733256"/>
            <a:ext cx="3910199" cy="51792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2C8B2568-C336-483F-8077-B1F679C93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5" y="3449151"/>
            <a:ext cx="4048908" cy="941796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Główny Instytut Górnictwa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jbondaruk@gig.eu</a:t>
            </a: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tel. 032 259 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24 66</a:t>
            </a: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2497E34-5F11-4D93-9EDD-451511C7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615954"/>
            <a:ext cx="2445657" cy="615553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www.rpo.slaskie.pl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sz="10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0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70BE83B6-CB69-4052-9A0B-F3C0C200C737}"/>
              </a:ext>
            </a:extLst>
          </p:cNvPr>
          <p:cNvSpPr txBox="1"/>
          <p:nvPr/>
        </p:nvSpPr>
        <p:spPr>
          <a:xfrm>
            <a:off x="1116013" y="1764099"/>
            <a:ext cx="7272337" cy="42319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Skuteczna transformacja gospodarcza prowadząca do wzrostu konkurencyjności wymaga: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pl-PL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ukierunkowania </a:t>
            </a: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działań podmiotów regionalnych oraz strumienia </a:t>
            </a:r>
            <a:r>
              <a:rPr lang="pl-PL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pomocy publicznej</a:t>
            </a: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na innowacje oraz</a:t>
            </a: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rozwój dla realizacji kluczowych wyzwań krajowych i </a:t>
            </a:r>
            <a:r>
              <a:rPr lang="pl-PL" spc="-1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regionalnych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pl-PL" sz="600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pl-PL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stymulowania inwestycji prywatnych</a:t>
            </a: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w badania, rozwój oparty na </a:t>
            </a:r>
            <a:r>
              <a:rPr lang="pl-PL" spc="-1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wiedzy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pl-PL" sz="600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pl-PL" spc="-1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budowania </a:t>
            </a:r>
            <a:r>
              <a:rPr lang="pl-PL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przewagi konkurencyjnej </a:t>
            </a: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 wymiarze europejskim i </a:t>
            </a:r>
            <a:r>
              <a:rPr lang="pl-PL" spc="-1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globalnym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pl-PL" sz="600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pl-PL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wprowadzenia zasad oceny prowadzonych działań w oparciu o wskaźniki i fakty ujęte w spójny system monitorowania i </a:t>
            </a:r>
            <a:r>
              <a:rPr lang="pl-PL" b="1" spc="-1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ewaluacji</a:t>
            </a:r>
            <a:endParaRPr lang="pl-PL" b="1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GŁÓWNE </a:t>
            </a: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ZAŁOŻENIA</a:t>
            </a:r>
            <a:endParaRPr lang="pl-PL" altLang="pl-PL" sz="18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4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70BE83B6-CB69-4052-9A0B-F3C0C200C737}"/>
              </a:ext>
            </a:extLst>
          </p:cNvPr>
          <p:cNvSpPr txBox="1"/>
          <p:nvPr/>
        </p:nvSpPr>
        <p:spPr>
          <a:xfrm>
            <a:off x="1116013" y="1947604"/>
            <a:ext cx="7272337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Przedmiotem badania w ramach ewaluacji były analizy</a:t>
            </a:r>
            <a:r>
              <a:rPr lang="pl-PL" spc="-1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pl-PL" sz="600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metod badawczych prowadzenia PPO </a:t>
            </a:r>
            <a:endParaRPr lang="pl-PL" spc="-10" dirty="0" smtClean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pl-PL" sz="600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dokumentów strategicznych w zakresie innowacyjnego rozwoju regionu w kontekście uwarunkowań krajowych i </a:t>
            </a:r>
            <a:r>
              <a:rPr lang="pl-PL" spc="-1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europejskich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pl-PL" sz="600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dokumentów </a:t>
            </a:r>
            <a:r>
              <a:rPr lang="pl-PL" spc="-1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ewaluacyjnych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pl-PL" sz="600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dostępności źródeł informacji i danych statystycznych umożliwiających </a:t>
            </a:r>
            <a:r>
              <a:rPr lang="pl-PL" spc="-10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identyfikację </a:t>
            </a: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obszarów i sektorów przewag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  </a:t>
            </a: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PPO </a:t>
            </a: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JAKO  </a:t>
            </a: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WYNIK </a:t>
            </a: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BADANIA  </a:t>
            </a: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EWALUACYJNEGO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0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70BE83B6-CB69-4052-9A0B-F3C0C200C737}"/>
              </a:ext>
            </a:extLst>
          </p:cNvPr>
          <p:cNvSpPr txBox="1"/>
          <p:nvPr/>
        </p:nvSpPr>
        <p:spPr>
          <a:xfrm>
            <a:off x="1116013" y="1764099"/>
            <a:ext cx="727233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Guide to </a:t>
            </a:r>
            <a:r>
              <a:rPr lang="pl-PL" sz="1600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Research</a:t>
            </a:r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and </a:t>
            </a:r>
            <a:r>
              <a:rPr lang="pl-PL" sz="1600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Innovation</a:t>
            </a:r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sz="1600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</a:t>
            </a:r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for Smart </a:t>
            </a:r>
            <a:r>
              <a:rPr lang="pl-PL" sz="1600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Specialisations</a:t>
            </a:r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(RIS3)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Smart </a:t>
            </a:r>
            <a:r>
              <a:rPr lang="pl-PL" sz="1600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Specialisation</a:t>
            </a:r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from design to </a:t>
            </a:r>
            <a:r>
              <a:rPr lang="pl-PL" sz="1600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implementation</a:t>
            </a:r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pl-PL" sz="1600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Handbook</a:t>
            </a:r>
            <a:endParaRPr lang="pl-PL" sz="1600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metodyka procesu przedsiębiorczego odkrywania wykonana przez Bank Światowy na zlecenie Ministerstwa Rozwoju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PODSTAWY </a:t>
            </a: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METODYCZNE</a:t>
            </a:r>
            <a:endParaRPr lang="pl-PL" altLang="pl-PL" sz="18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3337" y="3246075"/>
            <a:ext cx="8461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Identyfikacja przewag konkurencyjnych w procesie przedsiębiorczego odkrywania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4542036"/>
              </p:ext>
            </p:extLst>
          </p:nvPr>
        </p:nvGraphicFramePr>
        <p:xfrm>
          <a:off x="488637" y="4005064"/>
          <a:ext cx="592669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/>
          <p:cNvSpPr/>
          <p:nvPr/>
        </p:nvSpPr>
        <p:spPr>
          <a:xfrm>
            <a:off x="6444451" y="4115978"/>
            <a:ext cx="2232005" cy="6173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pl-PL" sz="13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ukierunkowanie pomocy publicznej na innowacje </a:t>
            </a:r>
          </a:p>
        </p:txBody>
      </p:sp>
      <p:sp>
        <p:nvSpPr>
          <p:cNvPr id="7" name="Prostokąt 6"/>
          <p:cNvSpPr/>
          <p:nvPr/>
        </p:nvSpPr>
        <p:spPr>
          <a:xfrm>
            <a:off x="6444451" y="4817865"/>
            <a:ext cx="2232005" cy="738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pl-PL" sz="13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stymulowanie inwestycji prywatnych w badania, rozwój i innowacje</a:t>
            </a:r>
          </a:p>
        </p:txBody>
      </p:sp>
      <p:sp>
        <p:nvSpPr>
          <p:cNvPr id="8" name="Prostokąt 7"/>
          <p:cNvSpPr/>
          <p:nvPr/>
        </p:nvSpPr>
        <p:spPr>
          <a:xfrm>
            <a:off x="6466248" y="5669386"/>
            <a:ext cx="2210208" cy="5924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pl-PL" sz="13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bazowanie na potencjale lokalnym 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2362600" y="4171640"/>
            <a:ext cx="3960440" cy="2145818"/>
          </a:xfrm>
          <a:prstGeom prst="roundRect">
            <a:avLst/>
          </a:prstGeom>
          <a:noFill/>
          <a:ln w="19050">
            <a:solidFill>
              <a:srgbClr val="6364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2549128" y="6058922"/>
            <a:ext cx="21355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i="1" dirty="0" smtClean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Stosowane podejście do PPO</a:t>
            </a:r>
            <a:endParaRPr lang="pl-PL" sz="1100" i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0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49595"/>
            <a:ext cx="7560840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KONCEPCJA </a:t>
            </a:r>
            <a:r>
              <a:rPr lang="pl-PL" altLang="pl-PL" sz="18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PROWADZENIA  </a:t>
            </a: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PPO </a:t>
            </a: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W  WOJEWÓDZTWIE  ŚLĄSKIM</a:t>
            </a:r>
            <a:endParaRPr lang="pl-PL" altLang="pl-PL" sz="18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112567" cy="477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17751A29-F46B-4DD5-835E-94EEEDE35DF9}"/>
              </a:ext>
            </a:extLst>
          </p:cNvPr>
          <p:cNvSpPr txBox="1"/>
          <p:nvPr/>
        </p:nvSpPr>
        <p:spPr>
          <a:xfrm>
            <a:off x="5580112" y="2154342"/>
            <a:ext cx="1082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>
              <a:defRPr sz="2000" spc="-1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pl-PL" dirty="0"/>
              <a:t>EFEKTY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4EA87BF-9E47-4F07-BD4A-01FC1A202885}"/>
              </a:ext>
            </a:extLst>
          </p:cNvPr>
          <p:cNvSpPr txBox="1"/>
          <p:nvPr/>
        </p:nvSpPr>
        <p:spPr>
          <a:xfrm>
            <a:off x="5580112" y="4756348"/>
            <a:ext cx="2893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>
              <a:defRPr sz="2400" spc="-1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pl-PL" sz="2000" dirty="0"/>
              <a:t>METODY I NARZĘDZIA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0CA585B-3721-411F-8932-1AF8CAFDB47E}"/>
              </a:ext>
            </a:extLst>
          </p:cNvPr>
          <p:cNvSpPr txBox="1"/>
          <p:nvPr/>
        </p:nvSpPr>
        <p:spPr>
          <a:xfrm>
            <a:off x="5724128" y="6053514"/>
            <a:ext cx="1562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>
              <a:defRPr sz="2000" spc="-1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pl-PL" dirty="0"/>
              <a:t>PODSTAWY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5580111" y="2492896"/>
            <a:ext cx="270491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5580111" y="5116934"/>
            <a:ext cx="270491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/>
        </p:nvCxnSpPr>
        <p:spPr>
          <a:xfrm>
            <a:off x="5580111" y="6392068"/>
            <a:ext cx="270491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22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357802"/>
            <a:ext cx="8089558" cy="10630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r>
              <a:rPr lang="pl-PL" sz="2400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Faza I </a:t>
            </a:r>
            <a:endParaRPr lang="pl-PL" sz="24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l-PL" sz="16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Ocena wskaźnikowa potencjału regionu i wstępne typowanie obszarów przewag</a:t>
            </a:r>
          </a:p>
        </p:txBody>
      </p:sp>
      <p:sp>
        <p:nvSpPr>
          <p:cNvPr id="3" name="Prostokąt 2"/>
          <p:cNvSpPr/>
          <p:nvPr/>
        </p:nvSpPr>
        <p:spPr>
          <a:xfrm>
            <a:off x="375289" y="3578425"/>
            <a:ext cx="3924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Faza II</a:t>
            </a:r>
            <a:endParaRPr lang="pl-PL" sz="24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l-PL" sz="16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Ekspercki wybór obszarów przewag</a:t>
            </a:r>
          </a:p>
        </p:txBody>
      </p:sp>
      <p:sp>
        <p:nvSpPr>
          <p:cNvPr id="4" name="Prostokąt 3"/>
          <p:cNvSpPr/>
          <p:nvPr/>
        </p:nvSpPr>
        <p:spPr>
          <a:xfrm>
            <a:off x="380736" y="5949280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Rekomendacje dla Regionalnej Strategii Innowacji (RIS)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3528" y="5534887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Obszary przewag i inteligentne specjalizacje</a:t>
            </a:r>
            <a:endParaRPr lang="pl-PL" sz="20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Pagon 5"/>
          <p:cNvSpPr/>
          <p:nvPr/>
        </p:nvSpPr>
        <p:spPr>
          <a:xfrm rot="5400000">
            <a:off x="1115616" y="2708920"/>
            <a:ext cx="288032" cy="1440160"/>
          </a:xfrm>
          <a:prstGeom prst="chevron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 rot="5400000">
            <a:off x="1115616" y="4509120"/>
            <a:ext cx="288032" cy="1440160"/>
          </a:xfrm>
          <a:prstGeom prst="chevron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29050" y="2246207"/>
            <a:ext cx="2630782" cy="954107"/>
          </a:xfrm>
          <a:prstGeom prst="rect">
            <a:avLst/>
          </a:prstGeom>
          <a:solidFill>
            <a:srgbClr val="636466"/>
          </a:solidFill>
          <a:ln>
            <a:solidFill>
              <a:srgbClr val="64644B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Typowanie obszarów przewag w oparciu o dane statystyczne</a:t>
            </a:r>
          </a:p>
          <a:p>
            <a:endParaRPr lang="pl-PL" sz="1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345768" y="2242521"/>
            <a:ext cx="2628292" cy="954107"/>
          </a:xfrm>
          <a:prstGeom prst="rect">
            <a:avLst/>
          </a:prstGeom>
          <a:solidFill>
            <a:srgbClr val="636466"/>
          </a:solidFill>
          <a:ln>
            <a:solidFill>
              <a:srgbClr val="64644B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Identyfikacja powiązań nauka-gospodarka-technologie</a:t>
            </a:r>
          </a:p>
          <a:p>
            <a:endParaRPr lang="pl-PL" sz="1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300192" y="2242521"/>
            <a:ext cx="2376264" cy="954107"/>
          </a:xfrm>
          <a:prstGeom prst="rect">
            <a:avLst/>
          </a:prstGeom>
          <a:solidFill>
            <a:srgbClr val="636466"/>
          </a:solidFill>
          <a:ln>
            <a:solidFill>
              <a:srgbClr val="64644B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Obszary badań w procesie przedsiębiorczego odkrywania</a:t>
            </a:r>
          </a:p>
        </p:txBody>
      </p:sp>
      <p:sp>
        <p:nvSpPr>
          <p:cNvPr id="11" name="Pagon 10"/>
          <p:cNvSpPr/>
          <p:nvPr/>
        </p:nvSpPr>
        <p:spPr>
          <a:xfrm>
            <a:off x="3118123" y="2246208"/>
            <a:ext cx="144016" cy="750744"/>
          </a:xfrm>
          <a:prstGeom prst="chevron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/>
              </a:solidFill>
            </a:endParaRPr>
          </a:p>
        </p:txBody>
      </p:sp>
      <p:sp>
        <p:nvSpPr>
          <p:cNvPr id="12" name="Pagon 11"/>
          <p:cNvSpPr/>
          <p:nvPr/>
        </p:nvSpPr>
        <p:spPr>
          <a:xfrm>
            <a:off x="6081861" y="2230441"/>
            <a:ext cx="144016" cy="750744"/>
          </a:xfrm>
          <a:prstGeom prst="chevron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29050" y="4262432"/>
            <a:ext cx="5526656" cy="738664"/>
          </a:xfrm>
          <a:prstGeom prst="rect">
            <a:avLst/>
          </a:prstGeom>
          <a:solidFill>
            <a:srgbClr val="636466"/>
          </a:solidFill>
          <a:ln>
            <a:solidFill>
              <a:srgbClr val="64644B"/>
            </a:solidFill>
          </a:ln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Spotkania warsztatowe </a:t>
            </a:r>
            <a:r>
              <a:rPr lang="pl-PL" sz="14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pl-PL" sz="1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SMART LAB)</a:t>
            </a:r>
          </a:p>
          <a:p>
            <a:r>
              <a:rPr lang="pl-PL" sz="13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 </a:t>
            </a:r>
            <a:r>
              <a:rPr lang="pl-PL" sz="1300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foresight’u</a:t>
            </a:r>
            <a:r>
              <a:rPr lang="pl-PL" sz="13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w sferze B+R</a:t>
            </a:r>
          </a:p>
          <a:p>
            <a:r>
              <a:rPr lang="pl-PL" sz="13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Wywiady, ankiety, badania eksperckie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300192" y="4252403"/>
            <a:ext cx="2376264" cy="712068"/>
          </a:xfrm>
          <a:prstGeom prst="rect">
            <a:avLst/>
          </a:prstGeom>
          <a:solidFill>
            <a:srgbClr val="636466"/>
          </a:solidFill>
          <a:ln>
            <a:solidFill>
              <a:srgbClr val="64644B"/>
            </a:solidFill>
          </a:ln>
        </p:spPr>
        <p:txBody>
          <a:bodyPr wrap="square" anchor="ctr">
            <a:no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Mapy</a:t>
            </a:r>
            <a:r>
              <a:rPr lang="pl-PL" sz="14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innowacji</a:t>
            </a:r>
            <a:endParaRPr lang="pl-PL" sz="1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Pagon 14"/>
          <p:cNvSpPr/>
          <p:nvPr/>
        </p:nvSpPr>
        <p:spPr>
          <a:xfrm>
            <a:off x="6072336" y="4262432"/>
            <a:ext cx="144016" cy="750744"/>
          </a:xfrm>
          <a:prstGeom prst="chevron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/>
              </a:solidFill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  </a:t>
            </a: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PPO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" name="Prostokąt: zaokrąglone rogi 3"/>
          <p:cNvSpPr/>
          <p:nvPr/>
        </p:nvSpPr>
        <p:spPr>
          <a:xfrm>
            <a:off x="2051720" y="3295864"/>
            <a:ext cx="6624735" cy="4211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FAKTY</a:t>
            </a:r>
          </a:p>
        </p:txBody>
      </p:sp>
      <p:sp>
        <p:nvSpPr>
          <p:cNvPr id="19" name="Prostokąt: zaokrąglone rogi 5"/>
          <p:cNvSpPr/>
          <p:nvPr/>
        </p:nvSpPr>
        <p:spPr>
          <a:xfrm>
            <a:off x="2051720" y="5107066"/>
            <a:ext cx="6609715" cy="4278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INTERPRETACJA</a:t>
            </a:r>
          </a:p>
        </p:txBody>
      </p:sp>
    </p:spTree>
    <p:extLst>
      <p:ext uri="{BB962C8B-B14F-4D97-AF65-F5344CB8AC3E}">
        <p14:creationId xmlns:p14="http://schemas.microsoft.com/office/powerpoint/2010/main" val="410689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9792" r="8809" b="9077"/>
          <a:stretch/>
        </p:blipFill>
        <p:spPr bwMode="auto">
          <a:xfrm>
            <a:off x="683568" y="1354516"/>
            <a:ext cx="7560840" cy="509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8680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 </a:t>
            </a: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PPO  DLA  WOJEWÓDZTWA  ŚLĄSKIEGO</a:t>
            </a:r>
            <a:endParaRPr lang="pl-PL" altLang="pl-PL" sz="18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Prostokąt: zaokrąglone rogi 3"/>
          <p:cNvSpPr/>
          <p:nvPr/>
        </p:nvSpPr>
        <p:spPr>
          <a:xfrm>
            <a:off x="1187624" y="4970356"/>
            <a:ext cx="2952328" cy="7920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FAKTY</a:t>
            </a:r>
          </a:p>
        </p:txBody>
      </p:sp>
      <p:sp>
        <p:nvSpPr>
          <p:cNvPr id="5" name="Prostokąt: zaokrąglone rogi 5"/>
          <p:cNvSpPr/>
          <p:nvPr/>
        </p:nvSpPr>
        <p:spPr>
          <a:xfrm>
            <a:off x="4757986" y="5369808"/>
            <a:ext cx="3888432" cy="7920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INTERPRETACJA</a:t>
            </a:r>
          </a:p>
        </p:txBody>
      </p:sp>
    </p:spTree>
    <p:extLst>
      <p:ext uri="{BB962C8B-B14F-4D97-AF65-F5344CB8AC3E}">
        <p14:creationId xmlns:p14="http://schemas.microsoft.com/office/powerpoint/2010/main" val="114338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IDENTYFIKACJA OBSZARÓW PRZEWAG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3959498" y="3789040"/>
            <a:ext cx="3348805" cy="2492163"/>
          </a:xfrm>
          <a:prstGeom prst="roundRect">
            <a:avLst>
              <a:gd name="adj" fmla="val 8809"/>
            </a:avLst>
          </a:prstGeom>
          <a:solidFill>
            <a:srgbClr val="64644B">
              <a:alpha val="45882"/>
            </a:srgbClr>
          </a:solidFill>
          <a:ln>
            <a:solidFill>
              <a:srgbClr val="646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64644B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5536" y="1661899"/>
            <a:ext cx="8435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Obszary przewag </a:t>
            </a:r>
          </a:p>
          <a:p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sektory gospodarki (PKD) wpływające na potencjał  technologiczny </a:t>
            </a:r>
            <a:b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 naukowy regionu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2051720" y="2494637"/>
            <a:ext cx="4019450" cy="2736304"/>
          </a:xfrm>
          <a:prstGeom prst="roundRect">
            <a:avLst>
              <a:gd name="adj" fmla="val 7193"/>
            </a:avLst>
          </a:prstGeom>
          <a:solidFill>
            <a:srgbClr val="BFBFBF">
              <a:alpha val="45882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2165735" y="2577678"/>
            <a:ext cx="2241711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Działalność gospodarcza</a:t>
            </a:r>
          </a:p>
          <a:p>
            <a:r>
              <a:rPr lang="pl-PL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PKD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290938" y="2529771"/>
            <a:ext cx="4025478" cy="2294372"/>
          </a:xfrm>
          <a:prstGeom prst="roundRect">
            <a:avLst>
              <a:gd name="adj" fmla="val 8809"/>
            </a:avLst>
          </a:prstGeom>
          <a:solidFill>
            <a:srgbClr val="FEDA00">
              <a:alpha val="45882"/>
            </a:srgbClr>
          </a:solidFill>
          <a:ln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6071171" y="2846540"/>
            <a:ext cx="2173237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pl-PL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Aktywność patentowa</a:t>
            </a:r>
          </a:p>
          <a:p>
            <a:pPr algn="r"/>
            <a:r>
              <a:rPr lang="pl-PL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MKP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427984" y="5662989"/>
            <a:ext cx="2723099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pl-PL" dirty="0">
                <a:solidFill>
                  <a:srgbClr val="6464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Aktywność B+R </a:t>
            </a:r>
          </a:p>
          <a:p>
            <a:pPr algn="r"/>
            <a:r>
              <a:rPr lang="pl-PL" dirty="0">
                <a:solidFill>
                  <a:srgbClr val="6464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NABS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34954" y="3801371"/>
            <a:ext cx="1577206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sz="1600" b="1" dirty="0">
                <a:solidFill>
                  <a:srgbClr val="6464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Potencjalne obszary przewagi</a:t>
            </a:r>
          </a:p>
          <a:p>
            <a:pPr algn="ctr"/>
            <a:r>
              <a:rPr lang="pl-PL" sz="1600" b="1" dirty="0">
                <a:solidFill>
                  <a:srgbClr val="6464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PKD</a:t>
            </a:r>
          </a:p>
        </p:txBody>
      </p:sp>
      <p:sp>
        <p:nvSpPr>
          <p:cNvPr id="11" name="Elipsa 10"/>
          <p:cNvSpPr/>
          <p:nvPr/>
        </p:nvSpPr>
        <p:spPr>
          <a:xfrm>
            <a:off x="7668344" y="1673284"/>
            <a:ext cx="1174104" cy="1173974"/>
          </a:xfrm>
          <a:prstGeom prst="ellipse">
            <a:avLst/>
          </a:prstGeom>
          <a:solidFill>
            <a:srgbClr val="64644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Dane UP RP</a:t>
            </a:r>
          </a:p>
        </p:txBody>
      </p:sp>
      <p:sp>
        <p:nvSpPr>
          <p:cNvPr id="12" name="Elipsa 11"/>
          <p:cNvSpPr/>
          <p:nvPr/>
        </p:nvSpPr>
        <p:spPr>
          <a:xfrm>
            <a:off x="1464668" y="4322380"/>
            <a:ext cx="1174104" cy="1173974"/>
          </a:xfrm>
          <a:prstGeom prst="ellipse">
            <a:avLst/>
          </a:prstGeom>
          <a:solidFill>
            <a:srgbClr val="64644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Dane GUS</a:t>
            </a:r>
          </a:p>
        </p:txBody>
      </p:sp>
      <p:sp>
        <p:nvSpPr>
          <p:cNvPr id="13" name="Elipsa 12"/>
          <p:cNvSpPr/>
          <p:nvPr/>
        </p:nvSpPr>
        <p:spPr>
          <a:xfrm>
            <a:off x="3439072" y="5496354"/>
            <a:ext cx="1174104" cy="1173974"/>
          </a:xfrm>
          <a:prstGeom prst="ellipse">
            <a:avLst/>
          </a:prstGeom>
          <a:solidFill>
            <a:srgbClr val="64644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Dane </a:t>
            </a:r>
            <a:r>
              <a:rPr lang="pl-PL" sz="14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MNiSWPol</a:t>
            </a:r>
            <a:r>
              <a:rPr lang="pl-PL" sz="1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-on</a:t>
            </a:r>
            <a:endParaRPr lang="pl-PL" sz="1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3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TYPOWANIE </a:t>
            </a: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SEKTORÓW  I  OBSZARÓW  PRZEWAG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97030" y="3054761"/>
            <a:ext cx="3464471" cy="1815882"/>
          </a:xfrm>
          <a:prstGeom prst="rect">
            <a:avLst/>
          </a:prstGeom>
          <a:noFill/>
          <a:ln w="19050">
            <a:solidFill>
              <a:srgbClr val="FEDA00"/>
            </a:solidFill>
          </a:ln>
        </p:spPr>
        <p:txBody>
          <a:bodyPr wrap="square" anchor="ctr">
            <a:spAutoFit/>
          </a:bodyPr>
          <a:lstStyle/>
          <a:p>
            <a:r>
              <a:rPr lang="pl-PL" sz="1400" b="1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Analizy </a:t>
            </a:r>
            <a:r>
              <a:rPr lang="pl-PL" sz="1400" b="1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obszarów cross-sektorowych</a:t>
            </a:r>
          </a:p>
          <a:p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(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zielona gospodarka,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/>
            </a:r>
            <a:b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</a:b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ekoprzemysły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przemysły morskie, przemysły kreatywne, przemysły doznań, przemysły mobilności, przemysły usług mobilnych, przemysły medycyny spersonalizowanej)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03475" y="1881261"/>
            <a:ext cx="3464470" cy="1089755"/>
          </a:xfrm>
          <a:prstGeom prst="rect">
            <a:avLst/>
          </a:prstGeom>
          <a:noFill/>
          <a:ln w="19050">
            <a:solidFill>
              <a:srgbClr val="FEDA00"/>
            </a:solidFill>
          </a:ln>
        </p:spPr>
        <p:txBody>
          <a:bodyPr wrap="square" anchor="ctr">
            <a:noAutofit/>
          </a:bodyPr>
          <a:lstStyle/>
          <a:p>
            <a:r>
              <a:rPr lang="pl-PL" sz="1400" b="1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Analizy statystyczne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w 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oparciu o dane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GUS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UPRP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i </a:t>
            </a:r>
            <a:r>
              <a:rPr lang="pl-PL" sz="1400" dirty="0" err="1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MNiSW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na różnych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poziomach agregacji danych</a:t>
            </a:r>
            <a:endParaRPr lang="pl-PL" sz="1400" dirty="0">
              <a:solidFill>
                <a:srgbClr val="636466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724128" y="4514200"/>
            <a:ext cx="2880320" cy="1507088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 anchor="ctr">
            <a:noAutofit/>
          </a:bodyPr>
          <a:lstStyle/>
          <a:p>
            <a:pPr marL="182563"/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Wyznaczenie</a:t>
            </a:r>
            <a:endParaRPr lang="pl-PL" sz="1400" dirty="0">
              <a:solidFill>
                <a:srgbClr val="636466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182563"/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powiązań wiodących dziedzin badawczych </a:t>
            </a: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/>
            </a:r>
            <a:b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</a:b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z </a:t>
            </a: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sektorami przewag </a:t>
            </a:r>
            <a:b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</a:b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w gospodarce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724128" y="1881261"/>
            <a:ext cx="2880320" cy="894750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 anchor="ctr">
            <a:noAutofit/>
          </a:bodyPr>
          <a:lstStyle/>
          <a:p>
            <a:pPr marL="182563"/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Lista sektorów przewagi konkurencyjnej </a:t>
            </a:r>
            <a:b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</a:b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w gospodarce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5724128" y="2971016"/>
            <a:ext cx="2880320" cy="1322080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 anchor="ctr">
            <a:noAutofit/>
          </a:bodyPr>
          <a:lstStyle/>
          <a:p>
            <a:pPr marL="182563"/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Identyfikacja powiązań sektorów przewag </a:t>
            </a:r>
            <a:b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</a:br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z innymi sektorami gospodarki i z obszarami technologicznymi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601242" y="4949943"/>
            <a:ext cx="3475499" cy="1071345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pl-PL" sz="1400" b="1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Analizy p</a:t>
            </a:r>
            <a:r>
              <a:rPr lang="x-none" sz="1400" b="1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otencjalnych specjalizacji regionalnyc</a:t>
            </a:r>
            <a:r>
              <a:rPr lang="pl-PL" sz="1400" b="1" dirty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h</a:t>
            </a:r>
            <a:r>
              <a:rPr lang="x-none" sz="1400" b="1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wobec rozstrzygnięć Strategii Odpowiedzialnego Rozwoju (SOR)</a:t>
            </a:r>
            <a:endParaRPr lang="pl-PL" sz="1400" b="1" dirty="0">
              <a:solidFill>
                <a:srgbClr val="636466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995936" y="2636913"/>
            <a:ext cx="1888170" cy="2383884"/>
          </a:xfrm>
          <a:prstGeom prst="rect">
            <a:avLst/>
          </a:prstGeom>
          <a:solidFill>
            <a:schemeClr val="bg1"/>
          </a:solidFill>
          <a:ln w="28575">
            <a:solidFill>
              <a:srgbClr val="636466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pl-PL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Analityczne poszukiwanie korelacji</a:t>
            </a:r>
            <a:endParaRPr lang="pl-PL" dirty="0">
              <a:solidFill>
                <a:srgbClr val="636466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12899"/>
      </p:ext>
    </p:extLst>
  </p:cSld>
  <p:clrMapOvr>
    <a:masterClrMapping/>
  </p:clrMapOvr>
</p:sld>
</file>

<file path=ppt/theme/theme1.xml><?xml version="1.0" encoding="utf-8"?>
<a:theme xmlns:a="http://schemas.openxmlformats.org/drawingml/2006/main" name="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559</TotalTime>
  <Words>594</Words>
  <Application>Microsoft Office PowerPoint</Application>
  <PresentationFormat>Pokaz na ekranie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tlo1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Windows User</cp:lastModifiedBy>
  <cp:revision>69</cp:revision>
  <dcterms:created xsi:type="dcterms:W3CDTF">2015-09-10T13:33:51Z</dcterms:created>
  <dcterms:modified xsi:type="dcterms:W3CDTF">2017-06-21T19:56:52Z</dcterms:modified>
</cp:coreProperties>
</file>