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2" r:id="rId11"/>
    <p:sldId id="271" r:id="rId12"/>
    <p:sldId id="269" r:id="rId13"/>
    <p:sldId id="270" r:id="rId14"/>
    <p:sldId id="25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00"/>
    <a:srgbClr val="636466"/>
    <a:srgbClr val="646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86" autoAdjust="0"/>
  </p:normalViewPr>
  <p:slideViewPr>
    <p:cSldViewPr>
      <p:cViewPr>
        <p:scale>
          <a:sx n="73" d="100"/>
          <a:sy n="73" d="100"/>
        </p:scale>
        <p:origin x="-12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4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26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88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00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75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1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36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2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37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96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29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92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0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8680"/>
            <a:ext cx="998681" cy="7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em\Desktop\RZŚ_negaty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2403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7947" y="1484784"/>
            <a:ext cx="6327273" cy="2000548"/>
          </a:xfrm>
          <a:prstGeom prst="rect">
            <a:avLst/>
          </a:prstGeom>
          <a:noFill/>
          <a:ln w="76200" cmpd="sng">
            <a:solidFill>
              <a:srgbClr val="636466"/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pl-PL" sz="20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pl-PL" sz="36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Przemysł lotniczy i kosmiczny</a:t>
            </a:r>
          </a:p>
          <a:p>
            <a:pPr marL="447675" indent="-95250">
              <a:buFont typeface="Microsoft Sans Serif" panose="020B0604020202020204" pitchFamily="34" charset="0"/>
              <a:buChar char="–"/>
            </a:pPr>
            <a:r>
              <a:rPr lang="pl-PL" sz="2800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wyzwania dla regionu (i nie tylko)</a:t>
            </a:r>
            <a:endParaRPr lang="pl-PL" sz="28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r"/>
            <a:r>
              <a:rPr lang="pl-PL" sz="20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pl-PL" sz="2000" b="1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r"/>
            <a:r>
              <a:rPr lang="pl-PL" sz="20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pl-PL" sz="1400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22 czerwca 2017</a:t>
            </a:r>
            <a:endParaRPr lang="pl-PL" sz="14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6017" y="3933056"/>
            <a:ext cx="4194887" cy="1554272"/>
          </a:xfrm>
          <a:prstGeom prst="rect">
            <a:avLst/>
          </a:prstGeom>
          <a:ln w="38100">
            <a:solidFill>
              <a:srgbClr val="636466"/>
            </a:solidFill>
            <a:miter lim="800000"/>
          </a:ln>
        </p:spPr>
        <p:txBody>
          <a:bodyPr wrap="square">
            <a:spAutoFit/>
          </a:bodyPr>
          <a:lstStyle/>
          <a:p>
            <a:pPr lvl="0"/>
            <a:endParaRPr lang="pl-PL" sz="1600" dirty="0">
              <a:solidFill>
                <a:srgbClr val="636466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pl-PL" sz="1600" b="1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Lato" panose="020F0502020204030203" pitchFamily="34" charset="0"/>
                <a:cs typeface="Lucida Sans Unicode" panose="020B0602030504020204" pitchFamily="34" charset="0"/>
              </a:rPr>
              <a:t>Bartłomiej Płonka</a:t>
            </a:r>
          </a:p>
          <a:p>
            <a:pPr lvl="0">
              <a:spcAft>
                <a:spcPts val="600"/>
              </a:spcAft>
            </a:pPr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Lato" panose="020F0502020204030203" pitchFamily="34" charset="0"/>
                <a:cs typeface="Lucida Sans Unicode" panose="020B0602030504020204" pitchFamily="34" charset="0"/>
              </a:rPr>
              <a:t>Prezes Zarządu</a:t>
            </a:r>
          </a:p>
          <a:p>
            <a:pPr lvl="0"/>
            <a:r>
              <a:rPr lang="pl-PL" sz="1400" dirty="0" smtClean="0">
                <a:solidFill>
                  <a:srgbClr val="636466"/>
                </a:solidFill>
                <a:latin typeface="Lucida Sans Unicode" panose="020B0602030504020204" pitchFamily="34" charset="0"/>
                <a:ea typeface="Lato" panose="020F0502020204030203" pitchFamily="34" charset="0"/>
                <a:cs typeface="Lucida Sans Unicode" panose="020B0602030504020204" pitchFamily="34" charset="0"/>
              </a:rPr>
              <a:t>Śląskie Centrum Naukowo – Technologiczne Przemysłu Lotniczego Sp. z o. o.</a:t>
            </a:r>
            <a:endParaRPr lang="pl-PL" sz="1400" dirty="0">
              <a:solidFill>
                <a:srgbClr val="636466"/>
              </a:solidFill>
              <a:latin typeface="Lucida Sans Unicode" panose="020B0602030504020204" pitchFamily="34" charset="0"/>
              <a:ea typeface="Lato" panose="020F0502020204030203" pitchFamily="34" charset="0"/>
              <a:cs typeface="Lucida Sans Unicode" panose="020B0602030504020204" pitchFamily="34" charset="0"/>
            </a:endParaRPr>
          </a:p>
          <a:p>
            <a:pPr lvl="0"/>
            <a:endParaRPr lang="pl-PL" sz="1600" dirty="0">
              <a:solidFill>
                <a:srgbClr val="636466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01A9B94-C67A-47EB-A706-CB8DEC71A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05" y="5661248"/>
            <a:ext cx="3910199" cy="5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olar impulse T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07975" y="1268760"/>
            <a:ext cx="843210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002060"/>
                </a:solidFill>
              </a:rPr>
              <a:t>PRZEMYSŁ KOSMICZNY</a:t>
            </a:r>
          </a:p>
          <a:p>
            <a:r>
              <a:rPr lang="pl-PL" sz="1600" dirty="0" smtClean="0"/>
              <a:t>Włączenie polskich przedsiębiorstw do europejskiego rynku kosmicznego (łańcuch dostaw dla głównych integratorów);</a:t>
            </a:r>
          </a:p>
          <a:p>
            <a:r>
              <a:rPr lang="pl-PL" sz="1600" dirty="0" smtClean="0"/>
              <a:t>Rozwój rynku </a:t>
            </a:r>
            <a:r>
              <a:rPr lang="pl-PL" sz="1600" dirty="0"/>
              <a:t>aplikacji opartych </a:t>
            </a:r>
            <a:r>
              <a:rPr lang="pl-PL" sz="1600" dirty="0" smtClean="0"/>
              <a:t>na zobrazowaniach</a:t>
            </a:r>
            <a:r>
              <a:rPr lang="pl-PL" sz="1600" dirty="0"/>
              <a:t>, nawigacji i łączności </a:t>
            </a:r>
            <a:r>
              <a:rPr lang="pl-PL" sz="1600" dirty="0" smtClean="0"/>
              <a:t>satelitarnej (Przemysł 4.0);</a:t>
            </a:r>
          </a:p>
          <a:p>
            <a:endParaRPr lang="pl-PL" sz="1600" dirty="0"/>
          </a:p>
          <a:p>
            <a:r>
              <a:rPr lang="pl-PL" sz="1600" dirty="0" smtClean="0">
                <a:solidFill>
                  <a:srgbClr val="002060"/>
                </a:solidFill>
              </a:rPr>
              <a:t>PRZEMYSŁ LOTNICZY</a:t>
            </a:r>
          </a:p>
          <a:p>
            <a:r>
              <a:rPr lang="pl-PL" sz="1600" dirty="0" smtClean="0"/>
              <a:t>Rozwój bezzałogowe </a:t>
            </a:r>
            <a:r>
              <a:rPr lang="pl-PL" sz="1600" dirty="0"/>
              <a:t>statki powietrzne </a:t>
            </a:r>
            <a:r>
              <a:rPr lang="pl-PL" sz="1600" dirty="0" smtClean="0"/>
              <a:t>wykorzystywanych do różnych </a:t>
            </a:r>
            <a:r>
              <a:rPr lang="pl-PL" sz="1600" dirty="0"/>
              <a:t>zastosowań gospodarczych, oraz na </a:t>
            </a:r>
            <a:r>
              <a:rPr lang="pl-PL" sz="1600" dirty="0" smtClean="0"/>
              <a:t>rzecz bezpieczeństwa </a:t>
            </a:r>
            <a:r>
              <a:rPr lang="pl-PL" sz="1600" dirty="0"/>
              <a:t>publicznego;</a:t>
            </a:r>
          </a:p>
          <a:p>
            <a:r>
              <a:rPr lang="pl-PL" sz="1600" dirty="0" smtClean="0"/>
              <a:t>Rozwój lekkich samolotów </a:t>
            </a:r>
            <a:r>
              <a:rPr lang="pl-PL" sz="1600" dirty="0"/>
              <a:t>ogólnego przeznaczenia i </a:t>
            </a:r>
            <a:r>
              <a:rPr lang="pl-PL" sz="1600" dirty="0" smtClean="0"/>
              <a:t>specjalizowane (w tym szybowce);</a:t>
            </a:r>
          </a:p>
          <a:p>
            <a:r>
              <a:rPr lang="pl-PL" sz="1600" dirty="0" smtClean="0"/>
              <a:t>Rozwój usług w oparciu o statki powietrzne operujące na lotniskach lokalnych</a:t>
            </a:r>
          </a:p>
          <a:p>
            <a:endParaRPr lang="pl-PL" sz="1600" dirty="0" smtClean="0"/>
          </a:p>
          <a:p>
            <a:r>
              <a:rPr lang="pl-PL" sz="1600" dirty="0" smtClean="0">
                <a:solidFill>
                  <a:srgbClr val="002060"/>
                </a:solidFill>
              </a:rPr>
              <a:t>PRZEMYSŁ MOTORYZACYJNY</a:t>
            </a:r>
          </a:p>
          <a:p>
            <a:r>
              <a:rPr lang="pl-PL" sz="1600" dirty="0" smtClean="0"/>
              <a:t>Wykreowanie </a:t>
            </a:r>
            <a:r>
              <a:rPr lang="pl-PL" sz="1600" dirty="0"/>
              <a:t>nowych rozwiązań i </a:t>
            </a:r>
            <a:r>
              <a:rPr lang="pl-PL" sz="1600" dirty="0" smtClean="0"/>
              <a:t>wypromowanie nowych podmiotów w zakresie </a:t>
            </a:r>
            <a:r>
              <a:rPr lang="pl-PL" sz="1600" dirty="0" err="1" smtClean="0"/>
              <a:t>elektromobilności</a:t>
            </a:r>
            <a:r>
              <a:rPr lang="pl-PL" sz="1600" dirty="0"/>
              <a:t> </a:t>
            </a:r>
            <a:r>
              <a:rPr lang="pl-PL" sz="1600" dirty="0" smtClean="0"/>
              <a:t> m.in. nowoczesne materiały wspólne dla przemysłu kosmicznego, lotniczego i motoryzacyjnego</a:t>
            </a:r>
            <a:r>
              <a:rPr lang="pl-PL" sz="1600" dirty="0"/>
              <a:t>;</a:t>
            </a:r>
            <a:endParaRPr lang="pl-PL" sz="1600" dirty="0" smtClean="0"/>
          </a:p>
          <a:p>
            <a:r>
              <a:rPr lang="pl-PL" sz="1600" dirty="0" smtClean="0"/>
              <a:t>Wdrożenie nowatorskich proekologiczne rozwiązań technicznych </a:t>
            </a:r>
            <a:r>
              <a:rPr lang="pl-PL" sz="1600" dirty="0"/>
              <a:t>dla bezpiecznego, oszczędnego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niskoemisyjnego transportu (lotniczego i samochodowego);</a:t>
            </a:r>
          </a:p>
          <a:p>
            <a:endParaRPr lang="pl-PL" sz="1600" dirty="0" smtClean="0">
              <a:solidFill>
                <a:srgbClr val="002060"/>
              </a:solidFill>
            </a:endParaRPr>
          </a:p>
          <a:p>
            <a:r>
              <a:rPr lang="pl-PL" sz="1600" dirty="0" smtClean="0">
                <a:solidFill>
                  <a:srgbClr val="002060"/>
                </a:solidFill>
              </a:rPr>
              <a:t>OGÓLNE</a:t>
            </a:r>
            <a:endParaRPr lang="pl-PL" sz="1600" dirty="0">
              <a:solidFill>
                <a:srgbClr val="002060"/>
              </a:solidFill>
            </a:endParaRPr>
          </a:p>
          <a:p>
            <a:r>
              <a:rPr lang="pl-PL" sz="1600" dirty="0" smtClean="0"/>
              <a:t>Utrzymanie polskiej własności  kapitałowej w rodzimych przedsiębiorstwach;</a:t>
            </a:r>
          </a:p>
          <a:p>
            <a:r>
              <a:rPr lang="pl-PL" sz="1600" dirty="0" smtClean="0"/>
              <a:t>Skomercjalizowanie polskich rozwiązań oraz ochrona przed przejęciem przez kapitał zagraniczny;</a:t>
            </a:r>
          </a:p>
          <a:p>
            <a:r>
              <a:rPr lang="pl-PL" sz="1600" dirty="0" smtClean="0"/>
              <a:t>Wzmocnienie efektywności współpracy pomiędzy nauką a przemysłem.</a:t>
            </a:r>
            <a:endParaRPr lang="pl-PL" sz="1600" dirty="0"/>
          </a:p>
          <a:p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49327" y="587732"/>
            <a:ext cx="6150658" cy="35394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1700" b="1" dirty="0" smtClean="0"/>
              <a:t>NOWE   SPÓJNE   WYZWANIA   TECHNOLOGICZNE  DLA  REGIONU </a:t>
            </a:r>
            <a:endParaRPr lang="pl-PL" sz="1700" b="1" dirty="0"/>
          </a:p>
        </p:txBody>
      </p:sp>
    </p:spTree>
    <p:extLst>
      <p:ext uri="{BB962C8B-B14F-4D97-AF65-F5344CB8AC3E}">
        <p14:creationId xmlns:p14="http://schemas.microsoft.com/office/powerpoint/2010/main" val="6957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olar impulse T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07975" y="1268760"/>
            <a:ext cx="84321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002060"/>
                </a:solidFill>
              </a:rPr>
              <a:t> PRZEMYSŁ KOSMICZNY</a:t>
            </a:r>
          </a:p>
          <a:p>
            <a:r>
              <a:rPr lang="pl-PL" sz="1600" dirty="0" smtClean="0">
                <a:solidFill>
                  <a:srgbClr val="C00000"/>
                </a:solidFill>
              </a:rPr>
              <a:t>Polska Strategia Kosmiczna </a:t>
            </a:r>
          </a:p>
          <a:p>
            <a:r>
              <a:rPr lang="pl-PL" sz="1600" dirty="0" smtClean="0"/>
              <a:t>Luty 2017</a:t>
            </a:r>
          </a:p>
          <a:p>
            <a:endParaRPr lang="pl-PL" sz="1600" dirty="0"/>
          </a:p>
          <a:p>
            <a:r>
              <a:rPr lang="pl-PL" sz="1600" dirty="0" smtClean="0">
                <a:solidFill>
                  <a:srgbClr val="002060"/>
                </a:solidFill>
              </a:rPr>
              <a:t> PRZEMYSŁ LOTNICZY</a:t>
            </a:r>
          </a:p>
          <a:p>
            <a:r>
              <a:rPr lang="pl-PL" sz="1600" dirty="0" smtClean="0">
                <a:solidFill>
                  <a:srgbClr val="C00000"/>
                </a:solidFill>
              </a:rPr>
              <a:t>Strategiczny </a:t>
            </a:r>
            <a:r>
              <a:rPr lang="pl-PL" sz="1600" dirty="0">
                <a:solidFill>
                  <a:srgbClr val="C00000"/>
                </a:solidFill>
              </a:rPr>
              <a:t>Program Badawczy Polskiego Lotnictwa, Polska Platforma Technologiczna </a:t>
            </a:r>
            <a:r>
              <a:rPr lang="pl-PL" sz="1600" dirty="0" smtClean="0">
                <a:solidFill>
                  <a:srgbClr val="C00000"/>
                </a:solidFill>
              </a:rPr>
              <a:t>Lotnictwa</a:t>
            </a:r>
          </a:p>
          <a:p>
            <a:r>
              <a:rPr lang="pl-PL" sz="1600" dirty="0" smtClean="0"/>
              <a:t>Rok 2014</a:t>
            </a:r>
          </a:p>
          <a:p>
            <a:endParaRPr lang="pl-PL" sz="1600" dirty="0" smtClean="0"/>
          </a:p>
          <a:p>
            <a:r>
              <a:rPr lang="pl-PL" sz="1600" dirty="0" smtClean="0">
                <a:solidFill>
                  <a:srgbClr val="002060"/>
                </a:solidFill>
              </a:rPr>
              <a:t> PRZEMYSŁ MOTORYZACYJNY</a:t>
            </a:r>
          </a:p>
          <a:p>
            <a:r>
              <a:rPr lang="pl-PL" sz="1600" dirty="0" smtClean="0">
                <a:solidFill>
                  <a:srgbClr val="C00000"/>
                </a:solidFill>
              </a:rPr>
              <a:t>Plan Rozwoju </a:t>
            </a:r>
            <a:r>
              <a:rPr lang="pl-PL" sz="1600" dirty="0" err="1" smtClean="0">
                <a:solidFill>
                  <a:srgbClr val="C00000"/>
                </a:solidFill>
              </a:rPr>
              <a:t>Elektromobilności</a:t>
            </a:r>
            <a:r>
              <a:rPr lang="pl-PL" sz="1600" dirty="0" smtClean="0">
                <a:solidFill>
                  <a:srgbClr val="C00000"/>
                </a:solidFill>
              </a:rPr>
              <a:t> w Polsce</a:t>
            </a:r>
          </a:p>
          <a:p>
            <a:r>
              <a:rPr lang="pl-PL" sz="1600" dirty="0" smtClean="0"/>
              <a:t>Wrzesień 2016</a:t>
            </a:r>
          </a:p>
          <a:p>
            <a:endParaRPr lang="pl-PL" sz="1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11560" y="590962"/>
            <a:ext cx="7981480" cy="35394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1700" b="1" dirty="0" smtClean="0"/>
              <a:t>STRATEGIE   JUŻ    SĄ    -   TERAZ    CZAS   NA   PROGRAMY   OPERACYJNE   I   FUNDUSZE</a:t>
            </a:r>
            <a:endParaRPr lang="pl-PL" sz="17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0375" y="4509120"/>
            <a:ext cx="8132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Konieczne jest przyjęcie odpowiednich programów operacyjnych: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pl-PL" dirty="0" smtClean="0"/>
              <a:t>Dobrze zidentyfikowani uczestnicy rynku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pl-PL" dirty="0" smtClean="0"/>
              <a:t>Zidentyfikowane trendy technologiczne i rynkowe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pl-PL" dirty="0" smtClean="0"/>
              <a:t>Integracja istniejących potencjałów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pl-PL" dirty="0" smtClean="0"/>
              <a:t>Przejrzyste preferencje  i dostępne źródła finansowania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9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63" y="231595"/>
            <a:ext cx="7920880" cy="1369606"/>
          </a:xfrm>
          <a:prstGeom prst="rect">
            <a:avLst/>
          </a:prstGeom>
          <a:noFill/>
          <a:ln w="34925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Ośrodek Innowacyjności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Regionalne Obserwatorium Specjalistyczne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600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Technologie lotnicze i z nimi powiązane</a:t>
            </a:r>
            <a:endParaRPr lang="pl-PL" altLang="pl-PL" sz="16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3568" y="2636912"/>
            <a:ext cx="77647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pl-PL" altLang="pl-PL" b="1" dirty="0" smtClean="0">
                <a:solidFill>
                  <a:srgbClr val="002060"/>
                </a:solidFill>
                <a:cs typeface="Arial" pitchFamily="34" charset="0"/>
              </a:rPr>
              <a:t>Cele Ośrodka </a:t>
            </a:r>
            <a:r>
              <a:rPr lang="pl-PL" altLang="pl-PL" b="1" dirty="0">
                <a:solidFill>
                  <a:srgbClr val="002060"/>
                </a:solidFill>
                <a:cs typeface="Arial" pitchFamily="34" charset="0"/>
              </a:rPr>
              <a:t>I</a:t>
            </a:r>
            <a:r>
              <a:rPr lang="pl-PL" altLang="pl-PL" b="1" dirty="0" smtClean="0">
                <a:solidFill>
                  <a:srgbClr val="002060"/>
                </a:solidFill>
                <a:cs typeface="Arial" pitchFamily="34" charset="0"/>
              </a:rPr>
              <a:t>nnowacyjności:</a:t>
            </a:r>
          </a:p>
          <a:p>
            <a:pPr marL="285750" indent="-285750">
              <a:spcBef>
                <a:spcPct val="0"/>
              </a:spcBef>
              <a:buFont typeface="Calibri" panose="020F0502020204030204" pitchFamily="34" charset="0"/>
              <a:buChar char="–"/>
              <a:defRPr/>
            </a:pPr>
            <a:r>
              <a:rPr lang="pl-PL" altLang="pl-PL" dirty="0">
                <a:cs typeface="Arial" pitchFamily="34" charset="0"/>
              </a:rPr>
              <a:t>Wspieranie działalności innowacyjnej </a:t>
            </a:r>
            <a:r>
              <a:rPr lang="pl-PL" altLang="pl-PL" dirty="0" smtClean="0">
                <a:cs typeface="Arial" pitchFamily="34" charset="0"/>
              </a:rPr>
              <a:t>przedsiębiorców ze szczególnym uwzględnieniem MŚP</a:t>
            </a:r>
          </a:p>
          <a:p>
            <a:pPr marL="285750" indent="-285750">
              <a:spcBef>
                <a:spcPct val="0"/>
              </a:spcBef>
              <a:buFont typeface="Calibri" panose="020F0502020204030204" pitchFamily="34" charset="0"/>
              <a:buChar char="–"/>
              <a:defRPr/>
            </a:pPr>
            <a:r>
              <a:rPr lang="pl-PL" altLang="pl-PL" dirty="0" smtClean="0">
                <a:cs typeface="Arial" pitchFamily="34" charset="0"/>
              </a:rPr>
              <a:t>Wspieranie współpracy między nauką a przemysłem</a:t>
            </a:r>
            <a:endParaRPr lang="pl-PL" altLang="pl-PL" dirty="0"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pl-PL" altLang="pl-PL" b="1" dirty="0">
              <a:solidFill>
                <a:srgbClr val="002060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pl-PL" altLang="pl-PL" b="1" dirty="0" smtClean="0">
                <a:solidFill>
                  <a:srgbClr val="002060"/>
                </a:solidFill>
                <a:cs typeface="Arial" pitchFamily="34" charset="0"/>
              </a:rPr>
              <a:t>Cele Regionalnego Obserwatorium Specjalistycznego:</a:t>
            </a:r>
          </a:p>
          <a:p>
            <a:pPr marL="285750" indent="-285750">
              <a:spcBef>
                <a:spcPct val="0"/>
              </a:spcBef>
              <a:buFont typeface="Calibri" panose="020F0502020204030204" pitchFamily="34" charset="0"/>
              <a:buChar char="–"/>
              <a:defRPr/>
            </a:pPr>
            <a:r>
              <a:rPr lang="pl-PL" altLang="pl-PL" dirty="0" smtClean="0">
                <a:cs typeface="Arial" pitchFamily="34" charset="0"/>
              </a:rPr>
              <a:t>Zintegrowanie </a:t>
            </a:r>
            <a:r>
              <a:rPr lang="pl-PL" altLang="pl-PL" dirty="0">
                <a:cs typeface="Arial" pitchFamily="34" charset="0"/>
              </a:rPr>
              <a:t>różnych </a:t>
            </a:r>
            <a:r>
              <a:rPr lang="pl-PL" altLang="pl-PL" dirty="0" smtClean="0">
                <a:cs typeface="Arial" pitchFamily="34" charset="0"/>
              </a:rPr>
              <a:t>działań i podmiotów operujących w obszarze technologii lotniczych i z nimi powiązanych (w tym przede wszystkim przemysł kosmiczny i motoryzacyjny).</a:t>
            </a:r>
          </a:p>
          <a:p>
            <a:pPr marL="285750" indent="-285750">
              <a:spcBef>
                <a:spcPct val="0"/>
              </a:spcBef>
              <a:buFont typeface="Calibri" panose="020F0502020204030204" pitchFamily="34" charset="0"/>
              <a:buChar char="–"/>
              <a:defRPr/>
            </a:pPr>
            <a:r>
              <a:rPr lang="pl-PL" altLang="pl-PL" dirty="0" smtClean="0">
                <a:cs typeface="Arial" pitchFamily="34" charset="0"/>
              </a:rPr>
              <a:t>Identyfikacja priorytetów </a:t>
            </a:r>
            <a:r>
              <a:rPr lang="pl-PL" altLang="pl-PL" dirty="0">
                <a:cs typeface="Arial" pitchFamily="34" charset="0"/>
              </a:rPr>
              <a:t>w zakresie badań, rozwoju </a:t>
            </a:r>
            <a:r>
              <a:rPr lang="pl-PL" altLang="pl-PL" dirty="0" smtClean="0">
                <a:cs typeface="Arial" pitchFamily="34" charset="0"/>
              </a:rPr>
              <a:t>i innowacji </a:t>
            </a:r>
          </a:p>
          <a:p>
            <a:pPr>
              <a:spcBef>
                <a:spcPct val="0"/>
              </a:spcBef>
              <a:defRPr/>
            </a:pPr>
            <a:endParaRPr lang="pl-PL" altLang="pl-PL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93434"/>
            <a:ext cx="1771322" cy="161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2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63" y="231595"/>
            <a:ext cx="7920880" cy="1369606"/>
          </a:xfrm>
          <a:prstGeom prst="rect">
            <a:avLst/>
          </a:prstGeom>
          <a:noFill/>
          <a:ln w="34925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Ośrodek Innowacyjności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Regionalne Obserwatorium Specjalistyczne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600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Technologie lotnicze i z nimi powiązane</a:t>
            </a:r>
            <a:endParaRPr lang="pl-PL" altLang="pl-PL" sz="16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93434"/>
            <a:ext cx="1771322" cy="161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12453" y="2492896"/>
            <a:ext cx="8221001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buFont typeface="+mj-lt"/>
              <a:buAutoNum type="arabicParenR"/>
            </a:pPr>
            <a:r>
              <a:rPr lang="pl-PL" sz="1700" dirty="0" smtClean="0"/>
              <a:t>Świadczenie </a:t>
            </a:r>
            <a:r>
              <a:rPr lang="pl-PL" sz="1700" dirty="0"/>
              <a:t>usług badawczo-rozwojowych </a:t>
            </a:r>
            <a:r>
              <a:rPr lang="pl-PL" sz="1700" dirty="0" smtClean="0">
                <a:solidFill>
                  <a:srgbClr val="FF0000"/>
                </a:solidFill>
              </a:rPr>
              <a:t>oraz </a:t>
            </a:r>
            <a:r>
              <a:rPr lang="pl-PL" sz="1700" dirty="0">
                <a:solidFill>
                  <a:srgbClr val="FF0000"/>
                </a:solidFill>
              </a:rPr>
              <a:t>usług </a:t>
            </a:r>
            <a:r>
              <a:rPr lang="pl-PL" sz="1700" dirty="0" smtClean="0">
                <a:solidFill>
                  <a:srgbClr val="FF0000"/>
                </a:solidFill>
              </a:rPr>
              <a:t>wytwarzania </a:t>
            </a:r>
            <a:r>
              <a:rPr lang="pl-PL" sz="1700" dirty="0">
                <a:solidFill>
                  <a:srgbClr val="FF0000"/>
                </a:solidFill>
              </a:rPr>
              <a:t>innowacyjnych produktów o zasięgu innowacyjności co najmniej na poziomie </a:t>
            </a:r>
            <a:r>
              <a:rPr lang="pl-PL" sz="1700" dirty="0" smtClean="0">
                <a:solidFill>
                  <a:srgbClr val="FF0000"/>
                </a:solidFill>
              </a:rPr>
              <a:t>krajowym</a:t>
            </a:r>
            <a:r>
              <a:rPr lang="pl-PL" sz="1700" dirty="0" smtClean="0"/>
              <a:t>;</a:t>
            </a:r>
            <a:endParaRPr lang="pl-PL" sz="1700" dirty="0"/>
          </a:p>
          <a:p>
            <a:pPr marL="342900" indent="-342900">
              <a:spcBef>
                <a:spcPts val="300"/>
              </a:spcBef>
              <a:buFont typeface="+mj-lt"/>
              <a:buAutoNum type="arabicParenR"/>
            </a:pPr>
            <a:r>
              <a:rPr lang="pl-PL" sz="1700" dirty="0" smtClean="0"/>
              <a:t>Świadczenie usług </a:t>
            </a:r>
            <a:r>
              <a:rPr lang="pl-PL" sz="1700" dirty="0"/>
              <a:t>szkoleniowych lub doradczych w zakresie badań naukowych, prac rozwojowych lub działalności innowacyjnej;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arenR"/>
            </a:pPr>
            <a:r>
              <a:rPr lang="pl-PL" sz="1700" dirty="0" smtClean="0"/>
              <a:t>Świadczenie usług </a:t>
            </a:r>
            <a:r>
              <a:rPr lang="pl-PL" sz="1700" dirty="0"/>
              <a:t>szkoleniowych lub doradczych dotyczących powstawania lub rozwoju przedsiębiorców prowadzących badania naukowe, prace rozwojowe lub działalność innowacyjną;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arenR"/>
            </a:pPr>
            <a:r>
              <a:rPr lang="pl-PL" sz="1700" dirty="0" smtClean="0"/>
              <a:t>Świadczenie usług </a:t>
            </a:r>
            <a:r>
              <a:rPr lang="pl-PL" sz="1700" dirty="0"/>
              <a:t>doradczych w zakresie transferu technologii lub praw własności intelektualnej;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arenR"/>
            </a:pPr>
            <a:r>
              <a:rPr lang="pl-PL" sz="1700" dirty="0" smtClean="0"/>
              <a:t>Sprzedaż </a:t>
            </a:r>
            <a:r>
              <a:rPr lang="pl-PL" sz="1700" dirty="0"/>
              <a:t>wartości niematerialnych i prawnych;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arenR"/>
            </a:pPr>
            <a:r>
              <a:rPr lang="pl-PL" sz="1700" dirty="0" smtClean="0"/>
              <a:t>Dzierżawa, najem nieruchomości </a:t>
            </a:r>
            <a:r>
              <a:rPr lang="pl-PL" sz="1700" dirty="0"/>
              <a:t>lub infrastruktury technicznej do celów prowadzenia badań naukowych, prac rozwojowych lub działalności innowacyjnej </a:t>
            </a:r>
            <a:r>
              <a:rPr lang="pl-PL" sz="1700" dirty="0">
                <a:solidFill>
                  <a:srgbClr val="FF0000"/>
                </a:solidFill>
              </a:rPr>
              <a:t>oraz wytwarzania innowacyjnych produktów o zasięgu innowacyjności co najmniej na poziomie </a:t>
            </a:r>
            <a:r>
              <a:rPr lang="pl-PL" sz="1700" dirty="0" smtClean="0">
                <a:solidFill>
                  <a:srgbClr val="FF0000"/>
                </a:solidFill>
              </a:rPr>
              <a:t>krajowym.</a:t>
            </a:r>
            <a:endParaRPr lang="pl-PL" sz="1700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33791" y="195748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Realne </a:t>
            </a:r>
            <a:r>
              <a:rPr lang="pl-PL" dirty="0" smtClean="0"/>
              <a:t>wsparcie przedsiębiorców: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25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4439"/>
            <a:ext cx="998681" cy="7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em\Desktop\RZŚ_negaty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4024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4446" y="1556792"/>
            <a:ext cx="4048907" cy="1754326"/>
          </a:xfrm>
          <a:prstGeom prst="rect">
            <a:avLst/>
          </a:prstGeom>
          <a:noFill/>
          <a:ln w="76200" cmpd="sng">
            <a:solidFill>
              <a:srgbClr val="636466"/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pl-PL" sz="20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pl-PL" sz="32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DZIĘKUJĘ</a:t>
            </a:r>
          </a:p>
          <a:p>
            <a:r>
              <a:rPr lang="pl-PL" sz="32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pl-PL" sz="3200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ZA UWAGĘ</a:t>
            </a:r>
          </a:p>
          <a:p>
            <a:endParaRPr lang="pl-PL" sz="20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01A9B94-C67A-47EB-A706-CB8DEC71A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56" y="5733256"/>
            <a:ext cx="3910199" cy="51792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2C8B2568-C336-483F-8077-B1F679C93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5" y="3449151"/>
            <a:ext cx="4048908" cy="1458861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Bartłomiej Płonka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None/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 </a:t>
            </a:r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None/>
              <a:defRPr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Prezes Zarządu</a:t>
            </a: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None/>
              <a:defRPr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www.scntpl.pl</a:t>
            </a: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2497E34-5F11-4D93-9EDD-451511C7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296" y="4943157"/>
            <a:ext cx="2445657" cy="615553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www.rpo.slaskie.pl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sz="10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33" y="3636173"/>
            <a:ext cx="1013304" cy="92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90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77163"/>
          </a:xfrm>
          <a:prstGeom prst="rect">
            <a:avLst/>
          </a:prstGeom>
          <a:noFill/>
          <a:ln w="34925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000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Główne ośrodki przemysłu lotniczego w Polsce</a:t>
            </a:r>
            <a:endParaRPr lang="pl-PL" altLang="pl-PL" sz="20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968552" cy="4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8" r="2880"/>
          <a:stretch/>
        </p:blipFill>
        <p:spPr bwMode="auto">
          <a:xfrm>
            <a:off x="4788024" y="4149080"/>
            <a:ext cx="2286325" cy="137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449569"/>
            <a:ext cx="1584175" cy="52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r="12442"/>
          <a:stretch/>
        </p:blipFill>
        <p:spPr bwMode="auto">
          <a:xfrm>
            <a:off x="3507944" y="4982712"/>
            <a:ext cx="1444258" cy="118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8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42" y="219755"/>
            <a:ext cx="7056784" cy="877163"/>
          </a:xfrm>
          <a:prstGeom prst="rect">
            <a:avLst/>
          </a:prstGeom>
          <a:noFill/>
          <a:ln w="34925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000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Analiza SWOT przemysłu lotniczego w Polsce*</a:t>
            </a:r>
            <a:endParaRPr lang="pl-PL" altLang="pl-PL" sz="20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617356"/>
              </p:ext>
            </p:extLst>
          </p:nvPr>
        </p:nvGraphicFramePr>
        <p:xfrm>
          <a:off x="395536" y="1196752"/>
          <a:ext cx="8280920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0460"/>
                <a:gridCol w="41404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Mocne strony</a:t>
                      </a:r>
                      <a:endParaRPr lang="pl-P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Słabe strony</a:t>
                      </a:r>
                      <a:endParaRPr lang="pl-P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Specjalizacja w poszczególnych rodzajach wytwarzanych produktów dzięki wieloletniemu doświadczeniu i dobrej kadrze pracowniczej.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produkcja lotniczych systemów napędowych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pl-PL" sz="1400" dirty="0" smtClean="0"/>
                        <a:t>produkcja śmigłowców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produkcja samolotów lekkich, ultralekkich oraz szybowców</a:t>
                      </a:r>
                    </a:p>
                    <a:p>
                      <a:pPr marL="285750" indent="-285750">
                        <a:buFont typeface="Calibri" panose="020F0502020204030204" pitchFamily="34" charset="0"/>
                        <a:buChar char="–"/>
                      </a:pPr>
                      <a:r>
                        <a:rPr lang="pl-PL" sz="1400" dirty="0" smtClean="0"/>
                        <a:t>produkcja lotniczych systemów hydraulicznych </a:t>
                      </a:r>
                      <a:br>
                        <a:rPr lang="pl-PL" sz="1400" dirty="0" smtClean="0"/>
                      </a:br>
                      <a:r>
                        <a:rPr lang="pl-PL" sz="1400" dirty="0" smtClean="0"/>
                        <a:t>i paliwowych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Niższy potencjał finansowy polskiego przemysłu lotniczego, zwłaszcza w porównaniu z krajami  </a:t>
                      </a:r>
                    </a:p>
                    <a:p>
                      <a:r>
                        <a:rPr lang="pl-PL" sz="1400" dirty="0" smtClean="0"/>
                        <a:t>tzw. „starej Europy”.</a:t>
                      </a:r>
                    </a:p>
                    <a:p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Koncentracja na doskonaleniu technik wytwarzania, stąd poszukiwanie głównie innowacji procesowych </a:t>
                      </a:r>
                      <a:br>
                        <a:rPr lang="pl-PL" sz="14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i organizacyjnych, a nie produktowych czy marketingowych.</a:t>
                      </a:r>
                    </a:p>
                    <a:p>
                      <a:r>
                        <a:rPr lang="pl-PL" sz="1400" dirty="0" smtClean="0"/>
                        <a:t>Stosunkowo niska kooperacja wewnątrz-krajowa .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Szanse</a:t>
                      </a:r>
                      <a:endParaRPr lang="pl-P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Zagrożenia</a:t>
                      </a:r>
                      <a:endParaRPr lang="pl-P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Szybki rozwój rynku lotniczego na Świecie.</a:t>
                      </a:r>
                    </a:p>
                    <a:p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Zapotrzebowanie na bardziej ekologiczne i bezpieczne rozwiązania.</a:t>
                      </a:r>
                    </a:p>
                    <a:p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Dostępność znacznych środków UE</a:t>
                      </a:r>
                      <a:r>
                        <a:rPr lang="pl-PL" sz="1400" dirty="0" smtClean="0"/>
                        <a:t>.</a:t>
                      </a:r>
                    </a:p>
                    <a:p>
                      <a:r>
                        <a:rPr lang="pl-PL" sz="1400" dirty="0" smtClean="0"/>
                        <a:t>Możliwość ulokowania części prac przemysłowych w polskim przemyśle (zobowiązania offsetowe).</a:t>
                      </a:r>
                    </a:p>
                    <a:p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Zacieśnianie współpracy przemysłu z nauką w ramach istniejących form współpracy instytucjonalnej</a:t>
                      </a:r>
                      <a:r>
                        <a:rPr lang="pl-PL" sz="1400" dirty="0" smtClean="0"/>
                        <a:t>. </a:t>
                      </a:r>
                    </a:p>
                    <a:p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Duży udział sprzedaży eksportowej.</a:t>
                      </a:r>
                    </a:p>
                    <a:p>
                      <a:r>
                        <a:rPr lang="pl-PL" sz="1400" dirty="0" smtClean="0"/>
                        <a:t>Możliwość wsparcia polskich zakładów przemysłu lotniczego przez globalne grupy kapitałowe.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Rozwój potencjału intelektualnego w krajach o niskich kosztach pracy</a:t>
                      </a:r>
                      <a:r>
                        <a:rPr lang="pl-PL" sz="1400" dirty="0" smtClean="0"/>
                        <a:t>,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dirty="0" smtClean="0"/>
                        <a:t>będących jednocześnie dużym odbiorcami wyrobów przemysłu lotniczego.</a:t>
                      </a:r>
                    </a:p>
                    <a:p>
                      <a:r>
                        <a:rPr lang="pl-PL" sz="1400" dirty="0" smtClean="0"/>
                        <a:t>Trudności w realizacji zobowiązań offsetowych.</a:t>
                      </a:r>
                    </a:p>
                    <a:p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Słaba kondycja finansowa MŚP sektora lotniczego.</a:t>
                      </a:r>
                    </a:p>
                    <a:p>
                      <a:r>
                        <a:rPr lang="pl-PL" sz="1400" dirty="0" smtClean="0"/>
                        <a:t>Brak autonomii strategicznej głównie w zakresie kreowania nowych produktów a także marketingu i</a:t>
                      </a:r>
                    </a:p>
                    <a:p>
                      <a:r>
                        <a:rPr lang="pl-PL" sz="1400" dirty="0" smtClean="0"/>
                        <a:t>sprzedaży. </a:t>
                      </a:r>
                    </a:p>
                    <a:p>
                      <a:r>
                        <a:rPr lang="pl-PL" sz="1400" dirty="0" smtClean="0"/>
                        <a:t>Brak zaplecza B+R w małych firmach.</a:t>
                      </a:r>
                    </a:p>
                    <a:p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Odpływ polskich specjalistów na</a:t>
                      </a:r>
                      <a:r>
                        <a:rPr lang="pl-PL" sz="1400" baseline="0" dirty="0" smtClean="0">
                          <a:solidFill>
                            <a:srgbClr val="FF0000"/>
                          </a:solidFill>
                        </a:rPr>
                        <a:t> rynki zagraniczne.</a:t>
                      </a:r>
                      <a:endParaRPr lang="pl-PL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95536" y="6538555"/>
            <a:ext cx="5617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* Opracowano </a:t>
            </a:r>
            <a:r>
              <a:rPr lang="pl-PL" sz="1100" dirty="0"/>
              <a:t>na podstawie: </a:t>
            </a:r>
            <a:r>
              <a:rPr lang="pl-PL" sz="1100" i="1" dirty="0"/>
              <a:t>Strategia Badawcza Przemysłu Lotniczego </a:t>
            </a:r>
            <a:r>
              <a:rPr lang="pl-PL" sz="1100" i="1" dirty="0" smtClean="0"/>
              <a:t>2012-2035, </a:t>
            </a:r>
            <a:r>
              <a:rPr lang="pl-PL" sz="1100" i="1" dirty="0"/>
              <a:t>wersja 4.5 </a:t>
            </a:r>
          </a:p>
        </p:txBody>
      </p:sp>
    </p:spTree>
    <p:extLst>
      <p:ext uri="{BB962C8B-B14F-4D97-AF65-F5344CB8AC3E}">
        <p14:creationId xmlns:p14="http://schemas.microsoft.com/office/powerpoint/2010/main" val="40765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77163"/>
          </a:xfrm>
          <a:prstGeom prst="rect">
            <a:avLst/>
          </a:prstGeom>
          <a:noFill/>
          <a:ln w="34925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000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Tradycje i potencjał przemysłu lotniczego w regionie</a:t>
            </a:r>
            <a:endParaRPr lang="pl-PL" altLang="pl-PL" sz="20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Picture 2" descr="Znalezione obrazy dla zapytania szybowcowe zakłady doświadczal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15" y="1721903"/>
            <a:ext cx="594509" cy="93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333868" y="1647177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Calibri" panose="020F0502020204030204" pitchFamily="34" charset="0"/>
              </a:rPr>
              <a:t>Szybowcowe Zakłady Doświadczalne</a:t>
            </a:r>
          </a:p>
          <a:p>
            <a:r>
              <a:rPr lang="pl-PL" sz="1600" dirty="0" smtClean="0">
                <a:latin typeface="Calibri" panose="020F0502020204030204" pitchFamily="34" charset="0"/>
              </a:rPr>
              <a:t>60 </a:t>
            </a:r>
            <a:r>
              <a:rPr lang="pl-PL" sz="1600" dirty="0" smtClean="0">
                <a:latin typeface="Calibri" panose="020F0502020204030204" pitchFamily="34" charset="0"/>
              </a:rPr>
              <a:t>lat doświadczeń w konstruowaniu i budowie szybowców oraz innych lekkich statków powietrznych, w tym kompozytowych</a:t>
            </a:r>
            <a:endParaRPr lang="pl-PL" sz="1600" dirty="0">
              <a:latin typeface="Calibri" panose="020F050202020403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22564" y="1929403"/>
            <a:ext cx="85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1946 </a:t>
            </a:r>
            <a:r>
              <a:rPr lang="pl-PL" b="1" dirty="0" smtClean="0"/>
              <a:t>r.</a:t>
            </a:r>
            <a:endParaRPr lang="pl-PL" b="1" dirty="0"/>
          </a:p>
        </p:txBody>
      </p:sp>
      <p:sp>
        <p:nvSpPr>
          <p:cNvPr id="2" name="Prostokąt 1"/>
          <p:cNvSpPr/>
          <p:nvPr/>
        </p:nvSpPr>
        <p:spPr>
          <a:xfrm>
            <a:off x="881984" y="4365104"/>
            <a:ext cx="7722464" cy="1900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pl-PL" sz="1600" dirty="0" smtClean="0"/>
              <a:t>produkcja szybowców </a:t>
            </a:r>
            <a:r>
              <a:rPr lang="pl-PL" sz="1600" dirty="0"/>
              <a:t>i samolotów na </a:t>
            </a:r>
            <a:r>
              <a:rPr lang="pl-PL" sz="1600" dirty="0" err="1" smtClean="0"/>
              <a:t>gotowo</a:t>
            </a:r>
            <a:r>
              <a:rPr lang="pl-PL" sz="1600" dirty="0" smtClean="0"/>
              <a:t> </a:t>
            </a:r>
            <a:r>
              <a:rPr lang="pl-PL" sz="1600" dirty="0"/>
              <a:t>lub w daleko zaawansowanej kooperacji</a:t>
            </a:r>
            <a:r>
              <a:rPr lang="pl-PL" sz="1600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pl-PL" sz="1600" dirty="0" smtClean="0"/>
              <a:t>produkcja dronów wielowirnikowych i płatowców</a:t>
            </a:r>
            <a:endParaRPr lang="pl-PL" sz="1600" dirty="0"/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pl-PL" sz="1600" dirty="0"/>
              <a:t>opracowanie i wdrożenie do produkcji kilku typów samolotów i </a:t>
            </a:r>
            <a:r>
              <a:rPr lang="pl-PL" sz="1600" dirty="0" smtClean="0"/>
              <a:t>wyremontowanie </a:t>
            </a:r>
            <a:r>
              <a:rPr lang="pl-PL" sz="1600" dirty="0"/>
              <a:t>kilkuset egzemplarzy szybowców;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–"/>
            </a:pPr>
            <a:r>
              <a:rPr lang="pl-PL" sz="1600" dirty="0"/>
              <a:t>usługi lotnicze, w tym wyszkolenie ponad 200 pilotów samolotowych i śmigłowcowych</a:t>
            </a:r>
          </a:p>
        </p:txBody>
      </p:sp>
      <p:sp>
        <p:nvSpPr>
          <p:cNvPr id="5" name="Prążkowana strzałka w prawo 4"/>
          <p:cNvSpPr/>
          <p:nvPr/>
        </p:nvSpPr>
        <p:spPr>
          <a:xfrm rot="5400000">
            <a:off x="3707904" y="2582543"/>
            <a:ext cx="864096" cy="1008112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2379750" y="3584947"/>
            <a:ext cx="384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Calibri" panose="020F0502020204030204" pitchFamily="34" charset="0"/>
              </a:rPr>
              <a:t>Federacja Firm Lotniczych Bielsko – Biała</a:t>
            </a:r>
          </a:p>
          <a:p>
            <a:pPr algn="ctr"/>
            <a:r>
              <a:rPr lang="pl-PL" sz="1600" b="1" dirty="0" smtClean="0">
                <a:latin typeface="Calibri" panose="020F0502020204030204" pitchFamily="34" charset="0"/>
              </a:rPr>
              <a:t>Śląski Klaster Lotniczy</a:t>
            </a:r>
            <a:endParaRPr lang="pl-PL" sz="1600" b="1" dirty="0" smtClean="0">
              <a:latin typeface="Calibri" panose="020F050202020403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94410" y="3518647"/>
            <a:ext cx="85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2006</a:t>
            </a:r>
            <a:r>
              <a:rPr lang="pl-PL" b="1" dirty="0" smtClean="0"/>
              <a:t> </a:t>
            </a:r>
            <a:r>
              <a:rPr lang="pl-PL" b="1" dirty="0" smtClean="0"/>
              <a:t>r</a:t>
            </a:r>
            <a:r>
              <a:rPr lang="pl-PL" b="1" dirty="0" smtClean="0"/>
              <a:t>.</a:t>
            </a:r>
          </a:p>
          <a:p>
            <a:r>
              <a:rPr lang="pl-PL" b="1" dirty="0" smtClean="0"/>
              <a:t>2008 r.</a:t>
            </a:r>
            <a:endParaRPr lang="pl-PL" b="1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r="12442"/>
          <a:stretch/>
        </p:blipFill>
        <p:spPr bwMode="auto">
          <a:xfrm>
            <a:off x="1593924" y="3418583"/>
            <a:ext cx="961851" cy="84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6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77163"/>
          </a:xfrm>
          <a:prstGeom prst="rect">
            <a:avLst/>
          </a:prstGeom>
          <a:noFill/>
          <a:ln w="34925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000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Tradycje i potencjał przemysłu lotniczego w regionie</a:t>
            </a:r>
            <a:endParaRPr lang="pl-PL" altLang="pl-PL" sz="20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22564" y="2205729"/>
            <a:ext cx="85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2013 </a:t>
            </a:r>
            <a:r>
              <a:rPr lang="pl-PL" b="1" dirty="0" smtClean="0"/>
              <a:t>r.</a:t>
            </a:r>
            <a:endParaRPr lang="pl-P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69" y="1796325"/>
            <a:ext cx="1771322" cy="161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03730" y="3463947"/>
            <a:ext cx="835292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sz="1600" dirty="0" smtClean="0"/>
              <a:t>Świadczenie </a:t>
            </a:r>
            <a:r>
              <a:rPr lang="pl-PL" sz="1600" dirty="0"/>
              <a:t>usług dla przemysłu </a:t>
            </a:r>
            <a:r>
              <a:rPr lang="pl-PL" sz="1600" dirty="0" smtClean="0"/>
              <a:t>lotniczego w zakresie opracowywania i wytwarzania nowoczesnych struktur kompozytowych. 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sz="1600" dirty="0" smtClean="0"/>
              <a:t>Wdrażanie technologii lotniczych do innych branż przemysłowych – np</a:t>
            </a:r>
            <a:r>
              <a:rPr lang="pl-PL" sz="1600" dirty="0"/>
              <a:t>.</a:t>
            </a:r>
            <a:r>
              <a:rPr lang="pl-PL" sz="1600" dirty="0" smtClean="0"/>
              <a:t> </a:t>
            </a:r>
            <a:r>
              <a:rPr lang="pl-PL" sz="1600" dirty="0"/>
              <a:t>motoryzacja, kolejnictwo oraz energetyka wiatrowa - wszędzie tam, gdzie konieczne jest zastosowanie lekkich </a:t>
            </a:r>
            <a:r>
              <a:rPr lang="pl-PL" sz="1600" dirty="0" smtClean="0"/>
              <a:t>i </a:t>
            </a:r>
            <a:r>
              <a:rPr lang="pl-PL" sz="1600" dirty="0"/>
              <a:t>wytrzymałych materiałów zapewniających bezpieczeństwo </a:t>
            </a:r>
            <a:r>
              <a:rPr lang="pl-PL" sz="1600" dirty="0" smtClean="0"/>
              <a:t>użytkownikowi.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sz="1600" dirty="0" smtClean="0"/>
              <a:t>Pionierska działalność w obszarze przemysłu kosmicznego w kooperacji z globalnymi partnerami.</a:t>
            </a:r>
            <a:endParaRPr lang="pl-PL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t="16369" r="9965" b="16370"/>
          <a:stretch/>
        </p:blipFill>
        <p:spPr bwMode="auto">
          <a:xfrm>
            <a:off x="916049" y="5561665"/>
            <a:ext cx="1905220" cy="7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61665"/>
            <a:ext cx="2320937" cy="7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28" y="2205729"/>
            <a:ext cx="2554895" cy="75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3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>
            <a:extLst>
              <a:ext uri="{FF2B5EF4-FFF2-40B4-BE49-F238E27FC236}">
                <a16:creationId xmlns:a16="http://schemas.microsoft.com/office/drawing/2014/main" xmlns="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63" y="188640"/>
            <a:ext cx="7920880" cy="1092607"/>
          </a:xfrm>
          <a:prstGeom prst="rect">
            <a:avLst/>
          </a:prstGeom>
          <a:noFill/>
          <a:ln w="34925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b="1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Obszar działania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600" dirty="0" smtClean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Śląskiego Centrum Naukowo – Technologicznego Przemysłu Lotniczego Sp. z o. o.</a:t>
            </a:r>
            <a:endParaRPr lang="pl-PL" altLang="pl-PL" sz="16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53871" y="1556792"/>
            <a:ext cx="77647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pl-PL" altLang="pl-PL" b="1" dirty="0" smtClean="0">
                <a:solidFill>
                  <a:srgbClr val="002060"/>
                </a:solidFill>
                <a:cs typeface="Arial" pitchFamily="34" charset="0"/>
              </a:rPr>
              <a:t>Laboratorium Struktur Kompozytowych</a:t>
            </a:r>
            <a:r>
              <a:rPr lang="pl-PL" altLang="pl-PL" dirty="0">
                <a:cs typeface="Arial" pitchFamily="34" charset="0"/>
              </a:rPr>
              <a:t> </a:t>
            </a:r>
            <a:r>
              <a:rPr lang="pl-PL" altLang="pl-PL" dirty="0" smtClean="0">
                <a:cs typeface="Arial" pitchFamily="34" charset="0"/>
              </a:rPr>
              <a:t>– projektowanie i wytwarzanie nowoczesnych  </a:t>
            </a:r>
            <a:r>
              <a:rPr lang="pl-PL" altLang="pl-PL" dirty="0">
                <a:cs typeface="Arial" pitchFamily="34" charset="0"/>
              </a:rPr>
              <a:t>struktur kompozytowych </a:t>
            </a:r>
            <a:endParaRPr lang="pl-PL" altLang="pl-PL" dirty="0" smtClean="0">
              <a:cs typeface="Arial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pl-PL" altLang="pl-PL" b="1" dirty="0" smtClean="0">
                <a:solidFill>
                  <a:srgbClr val="002060"/>
                </a:solidFill>
                <a:cs typeface="Arial" pitchFamily="34" charset="0"/>
              </a:rPr>
              <a:t>Laboratorium Badań Materiałów</a:t>
            </a:r>
            <a:r>
              <a:rPr lang="pl-PL" altLang="pl-PL" dirty="0" smtClean="0">
                <a:cs typeface="Arial" pitchFamily="34" charset="0"/>
              </a:rPr>
              <a:t>, prowadzenie próby statycznych </a:t>
            </a:r>
            <a:r>
              <a:rPr lang="pl-PL" altLang="pl-PL" dirty="0">
                <a:cs typeface="Arial" pitchFamily="34" charset="0"/>
              </a:rPr>
              <a:t>i zmęczeniowe kompletnych konstrukcji lub ich </a:t>
            </a:r>
            <a:r>
              <a:rPr lang="pl-PL" altLang="pl-PL" dirty="0" smtClean="0">
                <a:cs typeface="Arial" pitchFamily="34" charset="0"/>
              </a:rPr>
              <a:t>elementów</a:t>
            </a:r>
            <a:endParaRPr lang="pl-PL" altLang="pl-PL" dirty="0"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07483" y="3140968"/>
            <a:ext cx="75608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dirty="0"/>
              <a:t>projektowanie technologii i procesów wytwarzania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dirty="0"/>
              <a:t>projektowanie CAD/CAM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dirty="0"/>
              <a:t>wytwarzanie oprzyrządowania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dirty="0"/>
              <a:t>wytwarzanie kompletnych struktur kompozytowych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dirty="0"/>
              <a:t>frezowanie i obróbka elementów </a:t>
            </a:r>
            <a:r>
              <a:rPr lang="pl-PL" dirty="0" smtClean="0"/>
              <a:t>wielkogabarytowych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dirty="0"/>
              <a:t>t</a:t>
            </a:r>
            <a:r>
              <a:rPr lang="pl-PL" dirty="0" smtClean="0"/>
              <a:t>worzenie stanowiska badawczych i testowych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dirty="0" smtClean="0"/>
              <a:t>organizacja i realizacja badań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31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54" y="465711"/>
            <a:ext cx="779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pl-PL" altLang="pl-PL" b="1" dirty="0" smtClean="0">
                <a:solidFill>
                  <a:srgbClr val="002060"/>
                </a:solidFill>
                <a:cs typeface="Arial" pitchFamily="34" charset="0"/>
              </a:rPr>
              <a:t>Przemysł kosmiczny</a:t>
            </a:r>
          </a:p>
          <a:p>
            <a:pPr>
              <a:spcBef>
                <a:spcPct val="0"/>
              </a:spcBef>
              <a:defRPr/>
            </a:pPr>
            <a:r>
              <a:rPr lang="pl-PL" altLang="pl-PL" dirty="0" smtClean="0">
                <a:solidFill>
                  <a:srgbClr val="002060"/>
                </a:solidFill>
                <a:cs typeface="Arial" pitchFamily="34" charset="0"/>
              </a:rPr>
              <a:t>Wytwarzanie paneli służących do budowy satelity</a:t>
            </a:r>
            <a:endParaRPr lang="pl-PL" altLang="pl-PL" dirty="0"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72" y="788876"/>
            <a:ext cx="2051868" cy="97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28" y="1112042"/>
            <a:ext cx="2197670" cy="131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23" y="1130338"/>
            <a:ext cx="2163877" cy="132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043654" y="2519076"/>
            <a:ext cx="779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pl-PL" altLang="pl-PL" b="1" dirty="0" smtClean="0">
                <a:solidFill>
                  <a:srgbClr val="002060"/>
                </a:solidFill>
                <a:cs typeface="Arial" pitchFamily="34" charset="0"/>
              </a:rPr>
              <a:t>Przemysł lotniczy</a:t>
            </a:r>
          </a:p>
          <a:p>
            <a:pPr>
              <a:spcBef>
                <a:spcPct val="0"/>
              </a:spcBef>
              <a:defRPr/>
            </a:pPr>
            <a:r>
              <a:rPr lang="pl-PL" altLang="pl-PL" dirty="0" smtClean="0">
                <a:solidFill>
                  <a:srgbClr val="002060"/>
                </a:solidFill>
                <a:cs typeface="Arial" pitchFamily="34" charset="0"/>
              </a:rPr>
              <a:t>Wytwarzanie elementów poszycia samolotu z włókien węglowych i szklanych</a:t>
            </a:r>
            <a:endParaRPr lang="pl-PL" altLang="pl-PL" dirty="0"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5" y="3140969"/>
            <a:ext cx="215582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23" y="3140969"/>
            <a:ext cx="2163877" cy="135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1127428" y="4653136"/>
            <a:ext cx="779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pl-PL" altLang="pl-PL" b="1" dirty="0" smtClean="0">
                <a:solidFill>
                  <a:srgbClr val="002060"/>
                </a:solidFill>
                <a:cs typeface="Arial" pitchFamily="34" charset="0"/>
              </a:rPr>
              <a:t>Przemysł motoryzacyjny</a:t>
            </a:r>
          </a:p>
          <a:p>
            <a:pPr>
              <a:spcBef>
                <a:spcPct val="0"/>
              </a:spcBef>
              <a:defRPr/>
            </a:pPr>
            <a:r>
              <a:rPr lang="pl-PL" altLang="pl-PL" dirty="0" smtClean="0">
                <a:solidFill>
                  <a:srgbClr val="002060"/>
                </a:solidFill>
                <a:cs typeface="Arial" pitchFamily="34" charset="0"/>
              </a:rPr>
              <a:t>Wytwarzanie elementów poszycia samochodu z włókien węglowych i szklanych</a:t>
            </a:r>
            <a:endParaRPr lang="pl-PL" altLang="pl-PL" dirty="0">
              <a:cs typeface="Arial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13" y="5299467"/>
            <a:ext cx="2134890" cy="135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23" y="5299467"/>
            <a:ext cx="2163877" cy="135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 rot="16200000">
            <a:off x="-1916095" y="3261830"/>
            <a:ext cx="5277086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PRZENIKANIE    SIĘ    ROZWIĄZAŃ   I    TECHNOLOGII</a:t>
            </a:r>
            <a:endParaRPr lang="pl-P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solar impulse T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1916095" y="3261830"/>
            <a:ext cx="5277086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PRZENIKANIE    SIĘ    ROZWIĄZAŃ   I    TECHNOLOGII</a:t>
            </a:r>
            <a:endParaRPr lang="pl-PL" b="1" dirty="0">
              <a:solidFill>
                <a:srgbClr val="7030A0"/>
              </a:solidFill>
            </a:endParaRP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3318361" cy="197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08" y="2566054"/>
            <a:ext cx="3303164" cy="194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29"/>
          <a:stretch/>
        </p:blipFill>
        <p:spPr bwMode="auto">
          <a:xfrm>
            <a:off x="3203848" y="548680"/>
            <a:ext cx="3303164" cy="194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6056"/>
            <a:ext cx="3278863" cy="194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rzałka kolista 4"/>
          <p:cNvSpPr/>
          <p:nvPr/>
        </p:nvSpPr>
        <p:spPr>
          <a:xfrm rot="2774770">
            <a:off x="6751963" y="871155"/>
            <a:ext cx="1328054" cy="129614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Strzałka kolista 14"/>
          <p:cNvSpPr/>
          <p:nvPr/>
        </p:nvSpPr>
        <p:spPr>
          <a:xfrm rot="8215660">
            <a:off x="6807008" y="4643923"/>
            <a:ext cx="1328054" cy="129614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Strzałka kolista 15"/>
          <p:cNvSpPr/>
          <p:nvPr/>
        </p:nvSpPr>
        <p:spPr>
          <a:xfrm rot="13621499">
            <a:off x="1612491" y="4642993"/>
            <a:ext cx="1328054" cy="129614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7" name="Strzałka kolista 16"/>
          <p:cNvSpPr/>
          <p:nvPr/>
        </p:nvSpPr>
        <p:spPr>
          <a:xfrm rot="18845935">
            <a:off x="1451626" y="985419"/>
            <a:ext cx="1328054" cy="129614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44" y="3979591"/>
            <a:ext cx="2202438" cy="2087251"/>
          </a:xfrm>
          <a:prstGeom prst="rect">
            <a:avLst/>
          </a:prstGeom>
        </p:spPr>
      </p:pic>
      <p:sp>
        <p:nvSpPr>
          <p:cNvPr id="3" name="AutoShape 2" descr="Znalezione obrazy dla zapytania solar impulse T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5" y="799104"/>
            <a:ext cx="3478625" cy="223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 rot="16200000">
            <a:off x="-2447336" y="3254135"/>
            <a:ext cx="5264005" cy="35394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1700" b="1" dirty="0" smtClean="0">
                <a:solidFill>
                  <a:srgbClr val="7030A0"/>
                </a:solidFill>
              </a:rPr>
              <a:t>NOWE    TRENDY     TECHNOLOGICZNE    I </a:t>
            </a:r>
            <a:r>
              <a:rPr lang="pl-PL" sz="1700" b="1" dirty="0">
                <a:solidFill>
                  <a:srgbClr val="7030A0"/>
                </a:solidFill>
              </a:rPr>
              <a:t> </a:t>
            </a:r>
            <a:r>
              <a:rPr lang="pl-PL" sz="1700" b="1" dirty="0" smtClean="0">
                <a:solidFill>
                  <a:srgbClr val="7030A0"/>
                </a:solidFill>
              </a:rPr>
              <a:t> INNOWACJE</a:t>
            </a:r>
            <a:endParaRPr lang="pl-PL" sz="1700" b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00" y="1931262"/>
            <a:ext cx="3464913" cy="224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051720" y="471995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002060"/>
                </a:solidFill>
              </a:rPr>
              <a:t>Solar </a:t>
            </a:r>
            <a:r>
              <a:rPr lang="pl-PL" sz="1600" dirty="0" err="1" smtClean="0">
                <a:solidFill>
                  <a:srgbClr val="002060"/>
                </a:solidFill>
              </a:rPr>
              <a:t>Impulse</a:t>
            </a:r>
            <a:r>
              <a:rPr lang="pl-PL" sz="1600" dirty="0" smtClean="0">
                <a:solidFill>
                  <a:srgbClr val="002060"/>
                </a:solidFill>
              </a:rPr>
              <a:t> 2</a:t>
            </a:r>
            <a:endParaRPr lang="pl-PL" sz="1600" dirty="0">
              <a:solidFill>
                <a:srgbClr val="00206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012160" y="1346487"/>
            <a:ext cx="2348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002060"/>
                </a:solidFill>
              </a:rPr>
              <a:t>Technologia kompozytów cienkowarstwowych</a:t>
            </a:r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/>
          <a:srcRect l="29611"/>
          <a:stretch/>
        </p:blipFill>
        <p:spPr>
          <a:xfrm>
            <a:off x="2764082" y="3979591"/>
            <a:ext cx="2750328" cy="208725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08407" y="6063109"/>
            <a:ext cx="4686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002060"/>
                </a:solidFill>
              </a:rPr>
              <a:t>Automatyzacja i robotyzacja procesu wytwórczego</a:t>
            </a:r>
            <a:endParaRPr lang="pl-PL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tlo1</Template>
  <TotalTime>537</TotalTime>
  <Words>905</Words>
  <Application>Microsoft Office PowerPoint</Application>
  <PresentationFormat>Pokaz na ekranie (4:3)</PresentationFormat>
  <Paragraphs>151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tlo1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Bartłomiej Płonka</cp:lastModifiedBy>
  <cp:revision>60</cp:revision>
  <dcterms:created xsi:type="dcterms:W3CDTF">2015-09-10T13:33:51Z</dcterms:created>
  <dcterms:modified xsi:type="dcterms:W3CDTF">2017-06-21T12:49:14Z</dcterms:modified>
</cp:coreProperties>
</file>