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9" r:id="rId3"/>
    <p:sldId id="259" r:id="rId4"/>
    <p:sldId id="267" r:id="rId5"/>
    <p:sldId id="273" r:id="rId6"/>
    <p:sldId id="266" r:id="rId7"/>
    <p:sldId id="263" r:id="rId8"/>
    <p:sldId id="274" r:id="rId9"/>
    <p:sldId id="269" r:id="rId10"/>
    <p:sldId id="276" r:id="rId11"/>
    <p:sldId id="270" r:id="rId12"/>
    <p:sldId id="277" r:id="rId13"/>
    <p:sldId id="275" r:id="rId14"/>
    <p:sldId id="278" r:id="rId15"/>
    <p:sldId id="25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Kruczek" initials="MK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FEDA00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51B1D-2B76-4FEF-82E5-44C003F732A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5BC214-383C-4054-AB9D-35CE4E0CAFE8}">
      <dgm:prSet phldrT="[Tekst]" custT="1"/>
      <dgm:spPr/>
      <dgm:t>
        <a:bodyPr anchor="t"/>
        <a:lstStyle/>
        <a:p>
          <a:pPr algn="l"/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sektorów  zielonej gospodarki </a:t>
          </a:r>
          <a:b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 2007</a:t>
          </a:r>
        </a:p>
      </dgm:t>
    </dgm:pt>
    <dgm:pt modelId="{59AD68D7-B8B1-4E31-8228-275BF6F726A8}" type="parTrans" cxnId="{E0B2F601-6D22-4B6C-BBD8-B1830B2C5B56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101B3CEB-97D4-4900-8FD1-B6423A62E9AF}" type="sibTrans" cxnId="{E0B2F601-6D22-4B6C-BBD8-B1830B2C5B56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0F44B21C-5BD4-4879-BB98-733ED842FF9B}">
      <dgm:prSet phldrT="[Tekst]" custT="1"/>
      <dgm:spPr/>
      <dgm:t>
        <a:bodyPr/>
        <a:lstStyle/>
        <a:p>
          <a:pPr marL="0" algn="l" defTabSz="914400" rtl="0" eaLnBrk="1" latinLnBrk="0" hangingPunct="1">
            <a:defRPr/>
          </a:pP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Analiza danych statystycznych </a:t>
          </a:r>
          <a:b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</a:b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z wykorzystaniem wskaźników lokacji (LQ) </a:t>
          </a:r>
          <a:b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</a:b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w ujęciu statycznym </a:t>
          </a:r>
          <a:b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</a:b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i dynamicznym</a:t>
          </a:r>
        </a:p>
      </dgm:t>
    </dgm:pt>
    <dgm:pt modelId="{9B01882C-EF45-43CC-858D-8BBE9F327356}" type="parTrans" cxnId="{DE01183B-D912-4C73-8343-303F10F3432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E46715BB-213E-4EA8-8D45-EE4258B2F2EF}" type="sibTrans" cxnId="{DE01183B-D912-4C73-8343-303F10F3432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775FB8A-BB64-4F55-B820-78BCBB555A79}">
      <dgm:prSet phldrT="[Tekst]" custT="1"/>
      <dgm:spPr/>
      <dgm:t>
        <a:bodyPr/>
        <a:lstStyle/>
        <a:p>
          <a:pPr algn="l"/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obszarów technologicznych wg MKP</a:t>
          </a:r>
        </a:p>
      </dgm:t>
    </dgm:pt>
    <dgm:pt modelId="{B0FB7680-FCBF-4F48-B275-E65B9DE2B0F7}" type="parTrans" cxnId="{1B8E2B3B-7A9D-4E17-A009-ACB6D8C5BB3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CC50F517-73F1-445D-9586-67FAAF4B2BA1}" type="sibTrans" cxnId="{1B8E2B3B-7A9D-4E17-A009-ACB6D8C5BB3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517FCBC3-28C7-4C3B-AD55-E595CFC8D70E}">
      <dgm:prSet phldrT="[Tekst]" custT="1"/>
      <dgm:spPr/>
      <dgm:t>
        <a:bodyPr/>
        <a:lstStyle/>
        <a:p>
          <a:pPr marL="0" algn="l" defTabSz="914400" rtl="0" eaLnBrk="1" latinLnBrk="0" hangingPunct="1">
            <a:defRPr/>
          </a:pP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Analiza statystyki patentowej dla identyfikacji obszarów wyróżniających się na tle kraju</a:t>
          </a:r>
        </a:p>
      </dgm:t>
    </dgm:pt>
    <dgm:pt modelId="{B5057FFE-E133-4B4F-BF63-9B919B66FDE3}" type="parTrans" cxnId="{E2021FEB-7AA1-4A44-A411-E5003760FCBD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5B6343E-B940-41AD-8F36-82E05F56D234}" type="sibTrans" cxnId="{E2021FEB-7AA1-4A44-A411-E5003760FCBD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FEC9FB8B-C25D-4300-92E9-C9D389BF35C7}">
      <dgm:prSet phldrT="[Tekst]" custT="1"/>
      <dgm:spPr/>
      <dgm:t>
        <a:bodyPr/>
        <a:lstStyle/>
        <a:p>
          <a:pPr algn="l"/>
          <a:r>
            <a:rPr lang="pl-PL" sz="12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Analityczne poszukiwanie korelacji</a:t>
          </a:r>
        </a:p>
      </dgm:t>
    </dgm:pt>
    <dgm:pt modelId="{544FBC22-849D-4574-963C-76DFAF74801E}" type="parTrans" cxnId="{7C47E0F6-3028-4339-B495-EB90370BE21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0C6870A7-C155-4E92-A122-46B83312063D}" type="sibTrans" cxnId="{7C47E0F6-3028-4339-B495-EB90370BE21C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9EB143E2-02D2-4101-9677-979B2B8E5C0F}">
      <dgm:prSet phldrT="[Tekst]" custT="1"/>
      <dgm:spPr>
        <a:solidFill>
          <a:srgbClr val="64644B"/>
        </a:solidFill>
      </dgm:spPr>
      <dgm:t>
        <a:bodyPr/>
        <a:lstStyle/>
        <a:p>
          <a:r>
            <a:rPr lang="pl-PL" sz="13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silnych sektorów zielonej gospodarki </a:t>
          </a:r>
          <a:br>
            <a:rPr lang="pl-PL" sz="1300" b="1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300" b="1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</a:t>
          </a:r>
        </a:p>
      </dgm:t>
    </dgm:pt>
    <dgm:pt modelId="{FF3B04A3-5E68-4257-8F1C-44C937F10FAC}" type="parTrans" cxnId="{EDBCE188-8800-4254-ABED-D0B170377CF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164CD48-2FDD-42B4-A455-B1FD36D2FC37}" type="sibTrans" cxnId="{EDBCE188-8800-4254-ABED-D0B170377CF1}">
      <dgm:prSet/>
      <dgm:spPr/>
      <dgm:t>
        <a:bodyPr/>
        <a:lstStyle/>
        <a:p>
          <a:endParaRPr lang="pl-PL" sz="160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BE35504-FA7B-4568-B54A-3398AA18E3A7}" type="pres">
      <dgm:prSet presAssocID="{10251B1D-2B76-4FEF-82E5-44C003F732AB}" presName="Name0" presStyleCnt="0">
        <dgm:presLayoutVars>
          <dgm:dir/>
          <dgm:animOne val="branch"/>
          <dgm:animLvl val="lvl"/>
        </dgm:presLayoutVars>
      </dgm:prSet>
      <dgm:spPr/>
    </dgm:pt>
    <dgm:pt modelId="{BE8DAEB3-8B89-4665-B29F-4E55538102C3}" type="pres">
      <dgm:prSet presAssocID="{8B5BC214-383C-4054-AB9D-35CE4E0CAFE8}" presName="chaos" presStyleCnt="0"/>
      <dgm:spPr/>
    </dgm:pt>
    <dgm:pt modelId="{7DC9C12C-6746-4266-869D-A7C079D9859D}" type="pres">
      <dgm:prSet presAssocID="{8B5BC214-383C-4054-AB9D-35CE4E0CAFE8}" presName="parTx1" presStyleLbl="revTx" presStyleIdx="0" presStyleCnt="5" custScaleX="113277" custScaleY="190080" custLinFactNeighborX="10539"/>
      <dgm:spPr/>
    </dgm:pt>
    <dgm:pt modelId="{5FD826AD-2310-48EA-80CD-4CB8928E47BE}" type="pres">
      <dgm:prSet presAssocID="{8B5BC214-383C-4054-AB9D-35CE4E0CAFE8}" presName="desTx1" presStyleLbl="revTx" presStyleIdx="1" presStyleCnt="5" custScaleX="135226" custScaleY="269839" custLinFactY="3188" custLinFactNeighborX="13396" custLinFactNeighborY="100000">
        <dgm:presLayoutVars>
          <dgm:bulletEnabled val="1"/>
        </dgm:presLayoutVars>
      </dgm:prSet>
      <dgm:spPr/>
    </dgm:pt>
    <dgm:pt modelId="{434EDD77-1820-4D71-B5C2-F61F7D6942AA}" type="pres">
      <dgm:prSet presAssocID="{8B5BC214-383C-4054-AB9D-35CE4E0CAFE8}" presName="c1" presStyleLbl="node1" presStyleIdx="0" presStyleCnt="19" custLinFactY="-11898" custLinFactNeighborX="-67032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B275D220-07C5-45B9-A24F-26547BB9CE5F}" type="pres">
      <dgm:prSet presAssocID="{8B5BC214-383C-4054-AB9D-35CE4E0CAFE8}" presName="c2" presStyleLbl="node1" presStyleIdx="1" presStyleCnt="19" custLinFactNeighborX="18746" custLinFactNeighborY="-49787"/>
      <dgm:spPr>
        <a:solidFill>
          <a:srgbClr val="FEDA00"/>
        </a:solidFill>
        <a:ln>
          <a:solidFill>
            <a:srgbClr val="FEDA00"/>
          </a:solidFill>
        </a:ln>
      </dgm:spPr>
    </dgm:pt>
    <dgm:pt modelId="{D61C2AD7-2EB9-4973-9D48-CC8E2D05FB2C}" type="pres">
      <dgm:prSet presAssocID="{8B5BC214-383C-4054-AB9D-35CE4E0CAFE8}" presName="c3" presStyleLbl="node1" presStyleIdx="2" presStyleCnt="19" custLinFactY="-96442" custLinFactNeighborX="-91913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8F6A7C2D-1EA4-47A8-A994-31418765C6FE}" type="pres">
      <dgm:prSet presAssocID="{8B5BC214-383C-4054-AB9D-35CE4E0CAFE8}" presName="c4" presStyleLbl="node1" presStyleIdx="3" presStyleCnt="19" custLinFactX="-21952" custLinFactNeighborX="-100000" custLinFactNeighborY="-22741"/>
      <dgm:spPr>
        <a:solidFill>
          <a:srgbClr val="FEDA00"/>
        </a:solidFill>
        <a:ln>
          <a:solidFill>
            <a:srgbClr val="FEDA00"/>
          </a:solidFill>
        </a:ln>
      </dgm:spPr>
    </dgm:pt>
    <dgm:pt modelId="{F204F95A-A27E-440D-AA35-9D576E982574}" type="pres">
      <dgm:prSet presAssocID="{8B5BC214-383C-4054-AB9D-35CE4E0CAFE8}" presName="c5" presStyleLbl="node1" presStyleIdx="4" presStyleCnt="19" custLinFactY="-92691" custLinFactNeighborX="-48331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209F0B97-A939-46C5-B355-094F7E8D7F36}" type="pres">
      <dgm:prSet presAssocID="{8B5BC214-383C-4054-AB9D-35CE4E0CAFE8}" presName="c6" presStyleLbl="node1" presStyleIdx="5" presStyleCnt="19" custLinFactY="-182932" custLinFactNeighborX="4391" custLinFactNeighborY="-200000"/>
      <dgm:spPr>
        <a:solidFill>
          <a:srgbClr val="FEDA00"/>
        </a:solidFill>
        <a:ln>
          <a:solidFill>
            <a:srgbClr val="FEDA00"/>
          </a:solidFill>
        </a:ln>
      </dgm:spPr>
    </dgm:pt>
    <dgm:pt modelId="{E81F4400-B911-4CA4-9F20-A5333C612864}" type="pres">
      <dgm:prSet presAssocID="{8B5BC214-383C-4054-AB9D-35CE4E0CAFE8}" presName="c7" presStyleLbl="node1" presStyleIdx="6" presStyleCnt="19" custLinFactY="-59209" custLinFactNeighborX="-61053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77343C33-F74A-4DD7-A455-74D2D01B8875}" type="pres">
      <dgm:prSet presAssocID="{8B5BC214-383C-4054-AB9D-35CE4E0CAFE8}" presName="c8" presStyleLbl="node1" presStyleIdx="7" presStyleCnt="19" custLinFactY="-130209" custLinFactNeighborX="37355" custLinFactNeighborY="-200000"/>
      <dgm:spPr>
        <a:solidFill>
          <a:srgbClr val="FEDA00"/>
        </a:solidFill>
        <a:ln>
          <a:solidFill>
            <a:srgbClr val="FEDA00"/>
          </a:solidFill>
        </a:ln>
      </dgm:spPr>
    </dgm:pt>
    <dgm:pt modelId="{06B18805-9057-48B6-A8A4-4E15FDCD4B90}" type="pres">
      <dgm:prSet presAssocID="{8B5BC214-383C-4054-AB9D-35CE4E0CAFE8}" presName="c9" presStyleLbl="node1" presStyleIdx="8" presStyleCnt="19" custLinFactX="-123368" custLinFactY="-100000" custLinFactNeighborX="-200000" custLinFactNeighborY="-199728"/>
      <dgm:spPr>
        <a:solidFill>
          <a:srgbClr val="FEDA00"/>
        </a:solidFill>
        <a:ln>
          <a:solidFill>
            <a:srgbClr val="FEDA00"/>
          </a:solidFill>
        </a:ln>
      </dgm:spPr>
    </dgm:pt>
    <dgm:pt modelId="{16568C35-9CB2-474B-BE70-88713538A466}" type="pres">
      <dgm:prSet presAssocID="{8B5BC214-383C-4054-AB9D-35CE4E0CAFE8}" presName="c10" presStyleLbl="node1" presStyleIdx="9" presStyleCnt="19" custLinFactNeighborX="-2820" custLinFactNeighborY="-73970"/>
      <dgm:spPr>
        <a:solidFill>
          <a:srgbClr val="FEDA00"/>
        </a:solidFill>
        <a:ln>
          <a:solidFill>
            <a:srgbClr val="FEDA00"/>
          </a:solidFill>
        </a:ln>
      </dgm:spPr>
    </dgm:pt>
    <dgm:pt modelId="{FB7EFC27-B8C4-4BB5-81F3-85E11B408CF0}" type="pres">
      <dgm:prSet presAssocID="{8B5BC214-383C-4054-AB9D-35CE4E0CAFE8}" presName="c11" presStyleLbl="node1" presStyleIdx="10" presStyleCnt="19" custLinFactY="81844" custLinFactNeighborX="-5695" custLinFactNeighborY="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3E4E3DDA-A561-4627-906A-5CEA0BB8C4ED}" type="pres">
      <dgm:prSet presAssocID="{8B5BC214-383C-4054-AB9D-35CE4E0CAFE8}" presName="c12" presStyleLbl="node1" presStyleIdx="11" presStyleCnt="19" custLinFactX="120898" custLinFactY="100000" custLinFactNeighborX="200000" custLinFactNeighborY="124525"/>
      <dgm:spPr>
        <a:solidFill>
          <a:srgbClr val="FEDA00"/>
        </a:solidFill>
        <a:ln>
          <a:solidFill>
            <a:srgbClr val="FEDA00"/>
          </a:solidFill>
        </a:ln>
      </dgm:spPr>
    </dgm:pt>
    <dgm:pt modelId="{B47898FA-7CA2-4786-BA13-F4EE4E6B5FA5}" type="pres">
      <dgm:prSet presAssocID="{8B5BC214-383C-4054-AB9D-35CE4E0CAFE8}" presName="c13" presStyleLbl="node1" presStyleIdx="12" presStyleCnt="19" custLinFactY="70325" custLinFactNeighborX="31295" custLinFactNeighborY="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7F9060E0-03C0-4616-978D-5C6E22E37A0B}" type="pres">
      <dgm:prSet presAssocID="{8B5BC214-383C-4054-AB9D-35CE4E0CAFE8}" presName="c14" presStyleLbl="node1" presStyleIdx="13" presStyleCnt="19" custLinFactX="100000" custLinFactY="33070" custLinFactNeighborX="197248" custLinFactNeighborY="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801A6237-CADC-41BA-B1BF-B29DA13C7339}" type="pres">
      <dgm:prSet presAssocID="{8B5BC214-383C-4054-AB9D-35CE4E0CAFE8}" presName="c15" presStyleLbl="node1" presStyleIdx="14" presStyleCnt="19" custLinFactX="-166195" custLinFactY="53252" custLinFactNeighborX="-200000" custLinFactNeighborY="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9CEAA0D5-9E47-4618-84E9-BEBD278EDC2D}" type="pres">
      <dgm:prSet presAssocID="{8B5BC214-383C-4054-AB9D-35CE4E0CAFE8}" presName="c16" presStyleLbl="node1" presStyleIdx="15" presStyleCnt="19" custLinFactX="235595" custLinFactY="-41562" custLinFactNeighborX="300000" custLinFactNeighborY="-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F5F2699A-66D1-4249-A882-69F86BE15610}" type="pres">
      <dgm:prSet presAssocID="{8B5BC214-383C-4054-AB9D-35CE4E0CAFE8}" presName="c17" presStyleLbl="node1" presStyleIdx="16" presStyleCnt="19" custLinFactY="50093" custLinFactNeighborX="86618" custLinFactNeighborY="100000"/>
      <dgm:spPr>
        <a:solidFill>
          <a:srgbClr val="FEDA00"/>
        </a:solidFill>
        <a:ln>
          <a:solidFill>
            <a:srgbClr val="FEDA00"/>
          </a:solidFill>
        </a:ln>
      </dgm:spPr>
    </dgm:pt>
    <dgm:pt modelId="{44160980-F57E-4D80-A3D6-5FB586878D17}" type="pres">
      <dgm:prSet presAssocID="{8B5BC214-383C-4054-AB9D-35CE4E0CAFE8}" presName="c18" presStyleLbl="node1" presStyleIdx="17" presStyleCnt="19" custFlipVert="1" custScaleX="206416" custScaleY="202138" custLinFactX="24939" custLinFactY="-100000" custLinFactNeighborX="100000" custLinFactNeighborY="-114694"/>
      <dgm:spPr>
        <a:solidFill>
          <a:srgbClr val="FEDA00"/>
        </a:solidFill>
        <a:ln>
          <a:solidFill>
            <a:srgbClr val="FEDA00"/>
          </a:solidFill>
        </a:ln>
      </dgm:spPr>
    </dgm:pt>
    <dgm:pt modelId="{164A811C-3B00-4347-B9E5-D77CF4F8E43E}" type="pres">
      <dgm:prSet presAssocID="{101B3CEB-97D4-4900-8FD1-B6423A62E9AF}" presName="chevronComposite1" presStyleCnt="0"/>
      <dgm:spPr/>
    </dgm:pt>
    <dgm:pt modelId="{278E5319-B116-4746-876A-F3EC7F01AE05}" type="pres">
      <dgm:prSet presAssocID="{101B3CEB-97D4-4900-8FD1-B6423A62E9AF}" presName="chevron1" presStyleLbl="sibTrans2D1" presStyleIdx="0" presStyleCnt="3" custScaleX="45420" custScaleY="95714" custLinFactNeighborX="-10854" custLinFactNeighborY="-413"/>
      <dgm:spPr>
        <a:solidFill>
          <a:schemeClr val="tx1"/>
        </a:solidFill>
      </dgm:spPr>
    </dgm:pt>
    <dgm:pt modelId="{AD80D29B-5028-47AE-9A02-CD55ACA27D54}" type="pres">
      <dgm:prSet presAssocID="{101B3CEB-97D4-4900-8FD1-B6423A62E9AF}" presName="spChevron1" presStyleCnt="0"/>
      <dgm:spPr/>
    </dgm:pt>
    <dgm:pt modelId="{00B06556-F6C6-4B54-8332-D5CE36FA1509}" type="pres">
      <dgm:prSet presAssocID="{6775FB8A-BB64-4F55-B820-78BCBB555A79}" presName="middle" presStyleCnt="0"/>
      <dgm:spPr/>
    </dgm:pt>
    <dgm:pt modelId="{7D930FE1-18BC-4ED2-9749-AF0DB5E59EB5}" type="pres">
      <dgm:prSet presAssocID="{6775FB8A-BB64-4F55-B820-78BCBB555A79}" presName="parTxMid" presStyleLbl="revTx" presStyleIdx="2" presStyleCnt="5" custScaleX="151018"/>
      <dgm:spPr/>
    </dgm:pt>
    <dgm:pt modelId="{D82FD251-31AF-40B6-821A-B6345DF8170A}" type="pres">
      <dgm:prSet presAssocID="{6775FB8A-BB64-4F55-B820-78BCBB555A79}" presName="desTxMid" presStyleLbl="revTx" presStyleIdx="3" presStyleCnt="5" custScaleX="141315" custScaleY="234468" custLinFactNeighborX="-4719" custLinFactNeighborY="30782">
        <dgm:presLayoutVars>
          <dgm:bulletEnabled val="1"/>
        </dgm:presLayoutVars>
      </dgm:prSet>
      <dgm:spPr/>
    </dgm:pt>
    <dgm:pt modelId="{00EC6693-9B0E-4B1D-BF2A-7D8917AA8EEA}" type="pres">
      <dgm:prSet presAssocID="{6775FB8A-BB64-4F55-B820-78BCBB555A79}" presName="spMid" presStyleCnt="0"/>
      <dgm:spPr/>
    </dgm:pt>
    <dgm:pt modelId="{769281B4-D3C7-4669-B13C-CB2D19A27460}" type="pres">
      <dgm:prSet presAssocID="{CC50F517-73F1-445D-9586-67FAAF4B2BA1}" presName="chevronComposite1" presStyleCnt="0"/>
      <dgm:spPr/>
    </dgm:pt>
    <dgm:pt modelId="{F722A37B-BACA-443F-89D1-6CE95E761F32}" type="pres">
      <dgm:prSet presAssocID="{CC50F517-73F1-445D-9586-67FAAF4B2BA1}" presName="chevron1" presStyleLbl="sibTrans2D1" presStyleIdx="1" presStyleCnt="3" custScaleX="45420" custScaleY="95714" custLinFactNeighborX="-60664"/>
      <dgm:spPr>
        <a:solidFill>
          <a:schemeClr val="tx1"/>
        </a:solidFill>
      </dgm:spPr>
    </dgm:pt>
    <dgm:pt modelId="{9B164B0E-2953-4DB0-A972-13C631C43E3A}" type="pres">
      <dgm:prSet presAssocID="{CC50F517-73F1-445D-9586-67FAAF4B2BA1}" presName="spChevron1" presStyleCnt="0"/>
      <dgm:spPr/>
    </dgm:pt>
    <dgm:pt modelId="{B7FA64EE-4620-4008-A9BB-B164BEFC5138}" type="pres">
      <dgm:prSet presAssocID="{FEC9FB8B-C25D-4300-92E9-C9D389BF35C7}" presName="middle" presStyleCnt="0"/>
      <dgm:spPr/>
    </dgm:pt>
    <dgm:pt modelId="{C7ED226C-5B4B-43D3-A0A1-05BDA9D465B8}" type="pres">
      <dgm:prSet presAssocID="{FEC9FB8B-C25D-4300-92E9-C9D389BF35C7}" presName="parTxMid" presStyleLbl="revTx" presStyleIdx="4" presStyleCnt="5" custScaleX="147350" custLinFactNeighborX="-18266"/>
      <dgm:spPr/>
    </dgm:pt>
    <dgm:pt modelId="{A4BDBC73-D5AB-40BB-BBBE-5D0131F12402}" type="pres">
      <dgm:prSet presAssocID="{FEC9FB8B-C25D-4300-92E9-C9D389BF35C7}" presName="spMid" presStyleCnt="0"/>
      <dgm:spPr/>
    </dgm:pt>
    <dgm:pt modelId="{4C42CB67-7E73-4E11-AA78-92DFF470A97E}" type="pres">
      <dgm:prSet presAssocID="{0C6870A7-C155-4E92-A122-46B83312063D}" presName="chevronComposite1" presStyleCnt="0"/>
      <dgm:spPr/>
    </dgm:pt>
    <dgm:pt modelId="{F97CC67E-3D7D-4896-8829-E1FECC033A22}" type="pres">
      <dgm:prSet presAssocID="{0C6870A7-C155-4E92-A122-46B83312063D}" presName="chevron1" presStyleLbl="sibTrans2D1" presStyleIdx="2" presStyleCnt="3" custScaleX="45420" custScaleY="95714" custLinFactNeighborX="-75579"/>
      <dgm:spPr>
        <a:solidFill>
          <a:schemeClr val="tx1"/>
        </a:solidFill>
      </dgm:spPr>
    </dgm:pt>
    <dgm:pt modelId="{BB00628B-FB48-4DD9-A342-1B4CFA40FCB7}" type="pres">
      <dgm:prSet presAssocID="{0C6870A7-C155-4E92-A122-46B83312063D}" presName="spChevron1" presStyleCnt="0"/>
      <dgm:spPr/>
    </dgm:pt>
    <dgm:pt modelId="{BA27B66F-9799-4691-B262-D5CE05019CEC}" type="pres">
      <dgm:prSet presAssocID="{9EB143E2-02D2-4101-9677-979B2B8E5C0F}" presName="last" presStyleCnt="0"/>
      <dgm:spPr/>
    </dgm:pt>
    <dgm:pt modelId="{679D7541-E820-423B-868C-76D0361877F8}" type="pres">
      <dgm:prSet presAssocID="{9EB143E2-02D2-4101-9677-979B2B8E5C0F}" presName="circleTx" presStyleLbl="node1" presStyleIdx="18" presStyleCnt="19" custScaleX="200212" custScaleY="204255"/>
      <dgm:spPr/>
    </dgm:pt>
    <dgm:pt modelId="{FEE6A2D7-8F76-4279-8220-601EA05A522F}" type="pres">
      <dgm:prSet presAssocID="{9EB143E2-02D2-4101-9677-979B2B8E5C0F}" presName="spN" presStyleCnt="0"/>
      <dgm:spPr/>
    </dgm:pt>
  </dgm:ptLst>
  <dgm:cxnLst>
    <dgm:cxn modelId="{E0B2F601-6D22-4B6C-BBD8-B1830B2C5B56}" srcId="{10251B1D-2B76-4FEF-82E5-44C003F732AB}" destId="{8B5BC214-383C-4054-AB9D-35CE4E0CAFE8}" srcOrd="0" destOrd="0" parTransId="{59AD68D7-B8B1-4E31-8228-275BF6F726A8}" sibTransId="{101B3CEB-97D4-4900-8FD1-B6423A62E9AF}"/>
    <dgm:cxn modelId="{019EEA04-AA42-458B-9090-50476497407E}" type="presOf" srcId="{517FCBC3-28C7-4C3B-AD55-E595CFC8D70E}" destId="{D82FD251-31AF-40B6-821A-B6345DF8170A}" srcOrd="0" destOrd="0" presId="urn:microsoft.com/office/officeart/2009/3/layout/RandomtoResultProcess"/>
    <dgm:cxn modelId="{613A3B07-E80E-44A7-B2C1-8483E6E684FD}" type="presOf" srcId="{8B5BC214-383C-4054-AB9D-35CE4E0CAFE8}" destId="{7DC9C12C-6746-4266-869D-A7C079D9859D}" srcOrd="0" destOrd="0" presId="urn:microsoft.com/office/officeart/2009/3/layout/RandomtoResultProcess"/>
    <dgm:cxn modelId="{DE01183B-D912-4C73-8343-303F10F3432C}" srcId="{8B5BC214-383C-4054-AB9D-35CE4E0CAFE8}" destId="{0F44B21C-5BD4-4879-BB98-733ED842FF9B}" srcOrd="0" destOrd="0" parTransId="{9B01882C-EF45-43CC-858D-8BBE9F327356}" sibTransId="{E46715BB-213E-4EA8-8D45-EE4258B2F2EF}"/>
    <dgm:cxn modelId="{1B8E2B3B-7A9D-4E17-A009-ACB6D8C5BB31}" srcId="{10251B1D-2B76-4FEF-82E5-44C003F732AB}" destId="{6775FB8A-BB64-4F55-B820-78BCBB555A79}" srcOrd="1" destOrd="0" parTransId="{B0FB7680-FCBF-4F48-B275-E65B9DE2B0F7}" sibTransId="{CC50F517-73F1-445D-9586-67FAAF4B2BA1}"/>
    <dgm:cxn modelId="{BAA97C7B-6C55-4FE2-958F-C0D09399915B}" type="presOf" srcId="{9EB143E2-02D2-4101-9677-979B2B8E5C0F}" destId="{679D7541-E820-423B-868C-76D0361877F8}" srcOrd="0" destOrd="0" presId="urn:microsoft.com/office/officeart/2009/3/layout/RandomtoResultProcess"/>
    <dgm:cxn modelId="{55153681-280F-4B6F-A9DC-ADB2766E4DC2}" type="presOf" srcId="{10251B1D-2B76-4FEF-82E5-44C003F732AB}" destId="{6BE35504-FA7B-4568-B54A-3398AA18E3A7}" srcOrd="0" destOrd="0" presId="urn:microsoft.com/office/officeart/2009/3/layout/RandomtoResultProcess"/>
    <dgm:cxn modelId="{EDBCE188-8800-4254-ABED-D0B170377CF1}" srcId="{10251B1D-2B76-4FEF-82E5-44C003F732AB}" destId="{9EB143E2-02D2-4101-9677-979B2B8E5C0F}" srcOrd="3" destOrd="0" parTransId="{FF3B04A3-5E68-4257-8F1C-44C937F10FAC}" sibTransId="{8164CD48-2FDD-42B4-A455-B1FD36D2FC37}"/>
    <dgm:cxn modelId="{14901EA6-BDAF-4810-B34E-67925916151A}" type="presOf" srcId="{0F44B21C-5BD4-4879-BB98-733ED842FF9B}" destId="{5FD826AD-2310-48EA-80CD-4CB8928E47BE}" srcOrd="0" destOrd="0" presId="urn:microsoft.com/office/officeart/2009/3/layout/RandomtoResultProcess"/>
    <dgm:cxn modelId="{A33C39BA-D1F6-474A-A545-1EC605C345CE}" type="presOf" srcId="{FEC9FB8B-C25D-4300-92E9-C9D389BF35C7}" destId="{C7ED226C-5B4B-43D3-A0A1-05BDA9D465B8}" srcOrd="0" destOrd="0" presId="urn:microsoft.com/office/officeart/2009/3/layout/RandomtoResultProcess"/>
    <dgm:cxn modelId="{E2021FEB-7AA1-4A44-A411-E5003760FCBD}" srcId="{6775FB8A-BB64-4F55-B820-78BCBB555A79}" destId="{517FCBC3-28C7-4C3B-AD55-E595CFC8D70E}" srcOrd="0" destOrd="0" parTransId="{B5057FFE-E133-4B4F-BF63-9B919B66FDE3}" sibTransId="{D5B6343E-B940-41AD-8F36-82E05F56D234}"/>
    <dgm:cxn modelId="{7C47E0F6-3028-4339-B495-EB90370BE21C}" srcId="{10251B1D-2B76-4FEF-82E5-44C003F732AB}" destId="{FEC9FB8B-C25D-4300-92E9-C9D389BF35C7}" srcOrd="2" destOrd="0" parTransId="{544FBC22-849D-4574-963C-76DFAF74801E}" sibTransId="{0C6870A7-C155-4E92-A122-46B83312063D}"/>
    <dgm:cxn modelId="{9396F2FF-B197-4EBE-A5A9-18C943E372C4}" type="presOf" srcId="{6775FB8A-BB64-4F55-B820-78BCBB555A79}" destId="{7D930FE1-18BC-4ED2-9749-AF0DB5E59EB5}" srcOrd="0" destOrd="0" presId="urn:microsoft.com/office/officeart/2009/3/layout/RandomtoResultProcess"/>
    <dgm:cxn modelId="{20ECD616-9AD4-4CC6-9AD1-F7C04C5CA86F}" type="presParOf" srcId="{6BE35504-FA7B-4568-B54A-3398AA18E3A7}" destId="{BE8DAEB3-8B89-4665-B29F-4E55538102C3}" srcOrd="0" destOrd="0" presId="urn:microsoft.com/office/officeart/2009/3/layout/RandomtoResultProcess"/>
    <dgm:cxn modelId="{4DABEA86-22DF-45AA-883E-21E3D7AC7080}" type="presParOf" srcId="{BE8DAEB3-8B89-4665-B29F-4E55538102C3}" destId="{7DC9C12C-6746-4266-869D-A7C079D9859D}" srcOrd="0" destOrd="0" presId="urn:microsoft.com/office/officeart/2009/3/layout/RandomtoResultProcess"/>
    <dgm:cxn modelId="{7B09F462-7F4A-40D1-B0F3-FA1B7826DD1B}" type="presParOf" srcId="{BE8DAEB3-8B89-4665-B29F-4E55538102C3}" destId="{5FD826AD-2310-48EA-80CD-4CB8928E47BE}" srcOrd="1" destOrd="0" presId="urn:microsoft.com/office/officeart/2009/3/layout/RandomtoResultProcess"/>
    <dgm:cxn modelId="{C3090422-EE75-48FC-B13D-5711D957C392}" type="presParOf" srcId="{BE8DAEB3-8B89-4665-B29F-4E55538102C3}" destId="{434EDD77-1820-4D71-B5C2-F61F7D6942AA}" srcOrd="2" destOrd="0" presId="urn:microsoft.com/office/officeart/2009/3/layout/RandomtoResultProcess"/>
    <dgm:cxn modelId="{5541105D-B380-4CC9-99CD-FCB709299310}" type="presParOf" srcId="{BE8DAEB3-8B89-4665-B29F-4E55538102C3}" destId="{B275D220-07C5-45B9-A24F-26547BB9CE5F}" srcOrd="3" destOrd="0" presId="urn:microsoft.com/office/officeart/2009/3/layout/RandomtoResultProcess"/>
    <dgm:cxn modelId="{51F5282E-14AC-4EB9-9C19-A0CD279F16F9}" type="presParOf" srcId="{BE8DAEB3-8B89-4665-B29F-4E55538102C3}" destId="{D61C2AD7-2EB9-4973-9D48-CC8E2D05FB2C}" srcOrd="4" destOrd="0" presId="urn:microsoft.com/office/officeart/2009/3/layout/RandomtoResultProcess"/>
    <dgm:cxn modelId="{271E6239-112A-49EB-A013-4DADDA0DE8F5}" type="presParOf" srcId="{BE8DAEB3-8B89-4665-B29F-4E55538102C3}" destId="{8F6A7C2D-1EA4-47A8-A994-31418765C6FE}" srcOrd="5" destOrd="0" presId="urn:microsoft.com/office/officeart/2009/3/layout/RandomtoResultProcess"/>
    <dgm:cxn modelId="{1DE11D50-1A94-4BE3-AA58-82F62F780D87}" type="presParOf" srcId="{BE8DAEB3-8B89-4665-B29F-4E55538102C3}" destId="{F204F95A-A27E-440D-AA35-9D576E982574}" srcOrd="6" destOrd="0" presId="urn:microsoft.com/office/officeart/2009/3/layout/RandomtoResultProcess"/>
    <dgm:cxn modelId="{A9028D4F-835B-415A-993A-128260D1FBA9}" type="presParOf" srcId="{BE8DAEB3-8B89-4665-B29F-4E55538102C3}" destId="{209F0B97-A939-46C5-B355-094F7E8D7F36}" srcOrd="7" destOrd="0" presId="urn:microsoft.com/office/officeart/2009/3/layout/RandomtoResultProcess"/>
    <dgm:cxn modelId="{65F6D218-36CE-4212-AF4C-498FF3D978D6}" type="presParOf" srcId="{BE8DAEB3-8B89-4665-B29F-4E55538102C3}" destId="{E81F4400-B911-4CA4-9F20-A5333C612864}" srcOrd="8" destOrd="0" presId="urn:microsoft.com/office/officeart/2009/3/layout/RandomtoResultProcess"/>
    <dgm:cxn modelId="{76F673E0-ED0A-4928-A678-F3C8D248F102}" type="presParOf" srcId="{BE8DAEB3-8B89-4665-B29F-4E55538102C3}" destId="{77343C33-F74A-4DD7-A455-74D2D01B8875}" srcOrd="9" destOrd="0" presId="urn:microsoft.com/office/officeart/2009/3/layout/RandomtoResultProcess"/>
    <dgm:cxn modelId="{54E9FD3E-A822-4103-AABB-C5C9503F24DD}" type="presParOf" srcId="{BE8DAEB3-8B89-4665-B29F-4E55538102C3}" destId="{06B18805-9057-48B6-A8A4-4E15FDCD4B90}" srcOrd="10" destOrd="0" presId="urn:microsoft.com/office/officeart/2009/3/layout/RandomtoResultProcess"/>
    <dgm:cxn modelId="{F9F3B5A7-6814-4F37-B144-FEA09C67239E}" type="presParOf" srcId="{BE8DAEB3-8B89-4665-B29F-4E55538102C3}" destId="{16568C35-9CB2-474B-BE70-88713538A466}" srcOrd="11" destOrd="0" presId="urn:microsoft.com/office/officeart/2009/3/layout/RandomtoResultProcess"/>
    <dgm:cxn modelId="{E0BD5D78-9C03-41CE-8781-56FC4F699AEE}" type="presParOf" srcId="{BE8DAEB3-8B89-4665-B29F-4E55538102C3}" destId="{FB7EFC27-B8C4-4BB5-81F3-85E11B408CF0}" srcOrd="12" destOrd="0" presId="urn:microsoft.com/office/officeart/2009/3/layout/RandomtoResultProcess"/>
    <dgm:cxn modelId="{94375C00-5535-416A-B71E-16F293CEFD2C}" type="presParOf" srcId="{BE8DAEB3-8B89-4665-B29F-4E55538102C3}" destId="{3E4E3DDA-A561-4627-906A-5CEA0BB8C4ED}" srcOrd="13" destOrd="0" presId="urn:microsoft.com/office/officeart/2009/3/layout/RandomtoResultProcess"/>
    <dgm:cxn modelId="{B6B3BB26-0AD7-4372-8DF9-C8B232A54E4F}" type="presParOf" srcId="{BE8DAEB3-8B89-4665-B29F-4E55538102C3}" destId="{B47898FA-7CA2-4786-BA13-F4EE4E6B5FA5}" srcOrd="14" destOrd="0" presId="urn:microsoft.com/office/officeart/2009/3/layout/RandomtoResultProcess"/>
    <dgm:cxn modelId="{00E52C17-36EB-4374-94FB-7B5AE7196565}" type="presParOf" srcId="{BE8DAEB3-8B89-4665-B29F-4E55538102C3}" destId="{7F9060E0-03C0-4616-978D-5C6E22E37A0B}" srcOrd="15" destOrd="0" presId="urn:microsoft.com/office/officeart/2009/3/layout/RandomtoResultProcess"/>
    <dgm:cxn modelId="{4A8C9513-CC35-4AC6-91F8-F6F34B56DEBC}" type="presParOf" srcId="{BE8DAEB3-8B89-4665-B29F-4E55538102C3}" destId="{801A6237-CADC-41BA-B1BF-B29DA13C7339}" srcOrd="16" destOrd="0" presId="urn:microsoft.com/office/officeart/2009/3/layout/RandomtoResultProcess"/>
    <dgm:cxn modelId="{01EF8FCD-A2CD-412A-BBDD-BE3652FCD088}" type="presParOf" srcId="{BE8DAEB3-8B89-4665-B29F-4E55538102C3}" destId="{9CEAA0D5-9E47-4618-84E9-BEBD278EDC2D}" srcOrd="17" destOrd="0" presId="urn:microsoft.com/office/officeart/2009/3/layout/RandomtoResultProcess"/>
    <dgm:cxn modelId="{8FADA8E8-EEE7-49BC-BB98-43AA44527A0F}" type="presParOf" srcId="{BE8DAEB3-8B89-4665-B29F-4E55538102C3}" destId="{F5F2699A-66D1-4249-A882-69F86BE15610}" srcOrd="18" destOrd="0" presId="urn:microsoft.com/office/officeart/2009/3/layout/RandomtoResultProcess"/>
    <dgm:cxn modelId="{1F1B3529-2D54-4705-A0ED-5F70AABCCD0E}" type="presParOf" srcId="{BE8DAEB3-8B89-4665-B29F-4E55538102C3}" destId="{44160980-F57E-4D80-A3D6-5FB586878D17}" srcOrd="19" destOrd="0" presId="urn:microsoft.com/office/officeart/2009/3/layout/RandomtoResultProcess"/>
    <dgm:cxn modelId="{016C852F-CB29-4D04-9D66-265ECA5AE640}" type="presParOf" srcId="{6BE35504-FA7B-4568-B54A-3398AA18E3A7}" destId="{164A811C-3B00-4347-B9E5-D77CF4F8E43E}" srcOrd="1" destOrd="0" presId="urn:microsoft.com/office/officeart/2009/3/layout/RandomtoResultProcess"/>
    <dgm:cxn modelId="{A97F9745-F898-40E4-B7FF-1212B7723310}" type="presParOf" srcId="{164A811C-3B00-4347-B9E5-D77CF4F8E43E}" destId="{278E5319-B116-4746-876A-F3EC7F01AE05}" srcOrd="0" destOrd="0" presId="urn:microsoft.com/office/officeart/2009/3/layout/RandomtoResultProcess"/>
    <dgm:cxn modelId="{9A348C1E-632D-4BB4-A76E-C93F34DE0349}" type="presParOf" srcId="{164A811C-3B00-4347-B9E5-D77CF4F8E43E}" destId="{AD80D29B-5028-47AE-9A02-CD55ACA27D54}" srcOrd="1" destOrd="0" presId="urn:microsoft.com/office/officeart/2009/3/layout/RandomtoResultProcess"/>
    <dgm:cxn modelId="{CC48A25A-140B-4435-A906-F6D1D36F0C8B}" type="presParOf" srcId="{6BE35504-FA7B-4568-B54A-3398AA18E3A7}" destId="{00B06556-F6C6-4B54-8332-D5CE36FA1509}" srcOrd="2" destOrd="0" presId="urn:microsoft.com/office/officeart/2009/3/layout/RandomtoResultProcess"/>
    <dgm:cxn modelId="{9FB4854D-0ABB-45D2-83FB-12B2C5C06B57}" type="presParOf" srcId="{00B06556-F6C6-4B54-8332-D5CE36FA1509}" destId="{7D930FE1-18BC-4ED2-9749-AF0DB5E59EB5}" srcOrd="0" destOrd="0" presId="urn:microsoft.com/office/officeart/2009/3/layout/RandomtoResultProcess"/>
    <dgm:cxn modelId="{D2582D3C-712A-4CB9-A2F8-7DEC838D3BB7}" type="presParOf" srcId="{00B06556-F6C6-4B54-8332-D5CE36FA1509}" destId="{D82FD251-31AF-40B6-821A-B6345DF8170A}" srcOrd="1" destOrd="0" presId="urn:microsoft.com/office/officeart/2009/3/layout/RandomtoResultProcess"/>
    <dgm:cxn modelId="{572C51FA-E879-4D7C-AAC1-95A895D5A19A}" type="presParOf" srcId="{00B06556-F6C6-4B54-8332-D5CE36FA1509}" destId="{00EC6693-9B0E-4B1D-BF2A-7D8917AA8EEA}" srcOrd="2" destOrd="0" presId="urn:microsoft.com/office/officeart/2009/3/layout/RandomtoResultProcess"/>
    <dgm:cxn modelId="{B3AD8C77-C7C5-427D-8F20-6C8FF5941906}" type="presParOf" srcId="{6BE35504-FA7B-4568-B54A-3398AA18E3A7}" destId="{769281B4-D3C7-4669-B13C-CB2D19A27460}" srcOrd="3" destOrd="0" presId="urn:microsoft.com/office/officeart/2009/3/layout/RandomtoResultProcess"/>
    <dgm:cxn modelId="{E506C587-BEFE-47B5-8247-E67C02B77A90}" type="presParOf" srcId="{769281B4-D3C7-4669-B13C-CB2D19A27460}" destId="{F722A37B-BACA-443F-89D1-6CE95E761F32}" srcOrd="0" destOrd="0" presId="urn:microsoft.com/office/officeart/2009/3/layout/RandomtoResultProcess"/>
    <dgm:cxn modelId="{B8F4685C-CE2D-47BC-9A88-40D7C79EBFD4}" type="presParOf" srcId="{769281B4-D3C7-4669-B13C-CB2D19A27460}" destId="{9B164B0E-2953-4DB0-A972-13C631C43E3A}" srcOrd="1" destOrd="0" presId="urn:microsoft.com/office/officeart/2009/3/layout/RandomtoResultProcess"/>
    <dgm:cxn modelId="{03E37485-EA1D-456D-BFA2-59CE9446750B}" type="presParOf" srcId="{6BE35504-FA7B-4568-B54A-3398AA18E3A7}" destId="{B7FA64EE-4620-4008-A9BB-B164BEFC5138}" srcOrd="4" destOrd="0" presId="urn:microsoft.com/office/officeart/2009/3/layout/RandomtoResultProcess"/>
    <dgm:cxn modelId="{B674EC28-D46D-4ECD-BA55-2CE44F264885}" type="presParOf" srcId="{B7FA64EE-4620-4008-A9BB-B164BEFC5138}" destId="{C7ED226C-5B4B-43D3-A0A1-05BDA9D465B8}" srcOrd="0" destOrd="0" presId="urn:microsoft.com/office/officeart/2009/3/layout/RandomtoResultProcess"/>
    <dgm:cxn modelId="{B70E26CF-986E-4927-94C3-A7B233390E6B}" type="presParOf" srcId="{B7FA64EE-4620-4008-A9BB-B164BEFC5138}" destId="{A4BDBC73-D5AB-40BB-BBBE-5D0131F12402}" srcOrd="1" destOrd="0" presId="urn:microsoft.com/office/officeart/2009/3/layout/RandomtoResultProcess"/>
    <dgm:cxn modelId="{17855221-CDE6-4D6A-BE77-B23A0DE706EC}" type="presParOf" srcId="{6BE35504-FA7B-4568-B54A-3398AA18E3A7}" destId="{4C42CB67-7E73-4E11-AA78-92DFF470A97E}" srcOrd="5" destOrd="0" presId="urn:microsoft.com/office/officeart/2009/3/layout/RandomtoResultProcess"/>
    <dgm:cxn modelId="{BDD177E6-C7AB-44E3-8CCE-5719BC2F2FC1}" type="presParOf" srcId="{4C42CB67-7E73-4E11-AA78-92DFF470A97E}" destId="{F97CC67E-3D7D-4896-8829-E1FECC033A22}" srcOrd="0" destOrd="0" presId="urn:microsoft.com/office/officeart/2009/3/layout/RandomtoResultProcess"/>
    <dgm:cxn modelId="{9E7C6571-0A4F-498D-8D52-4D24B6E60BDE}" type="presParOf" srcId="{4C42CB67-7E73-4E11-AA78-92DFF470A97E}" destId="{BB00628B-FB48-4DD9-A342-1B4CFA40FCB7}" srcOrd="1" destOrd="0" presId="urn:microsoft.com/office/officeart/2009/3/layout/RandomtoResultProcess"/>
    <dgm:cxn modelId="{19C28BC7-FE16-4866-BABB-D613E35D5320}" type="presParOf" srcId="{6BE35504-FA7B-4568-B54A-3398AA18E3A7}" destId="{BA27B66F-9799-4691-B262-D5CE05019CEC}" srcOrd="6" destOrd="0" presId="urn:microsoft.com/office/officeart/2009/3/layout/RandomtoResultProcess"/>
    <dgm:cxn modelId="{2F77A370-D044-4144-A184-BA976AAE43A8}" type="presParOf" srcId="{BA27B66F-9799-4691-B262-D5CE05019CEC}" destId="{679D7541-E820-423B-868C-76D0361877F8}" srcOrd="0" destOrd="0" presId="urn:microsoft.com/office/officeart/2009/3/layout/RandomtoResultProcess"/>
    <dgm:cxn modelId="{C05C1A15-1D7A-4B98-98B1-21F9295EAF28}" type="presParOf" srcId="{BA27B66F-9799-4691-B262-D5CE05019CEC}" destId="{FEE6A2D7-8F76-4279-8220-601EA05A522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A73C6-A58B-4C58-A64D-F11377E0E9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87F5AB-3C98-4C31-BE2C-EBD91790BB56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Biotechnologie dla ochrony środowiska</a:t>
          </a:r>
          <a:endParaRPr lang="en-GB" sz="1200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4D87F90-D459-4D4C-BB41-C191EB850CCC}" type="parTrans" cxnId="{DB0EC207-B2BD-43B8-9FFE-35AE983444CC}">
      <dgm:prSet/>
      <dgm:spPr/>
      <dgm:t>
        <a:bodyPr/>
        <a:lstStyle/>
        <a:p>
          <a:endParaRPr lang="en-GB" sz="1400"/>
        </a:p>
      </dgm:t>
    </dgm:pt>
    <dgm:pt modelId="{E8F71E36-F5E3-4EC3-815B-AE0B81B997E6}" type="sibTrans" cxnId="{DB0EC207-B2BD-43B8-9FFE-35AE983444CC}">
      <dgm:prSet/>
      <dgm:spPr/>
      <dgm:t>
        <a:bodyPr/>
        <a:lstStyle/>
        <a:p>
          <a:endParaRPr lang="en-GB" sz="1400"/>
        </a:p>
      </dgm:t>
    </dgm:pt>
    <dgm:pt modelId="{5BE6B5D3-A4AE-4EAD-91F2-4394E2BFFB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ochrony i rekultywacji środowiska</a:t>
          </a:r>
        </a:p>
      </dgm:t>
    </dgm:pt>
    <dgm:pt modelId="{21F607CB-7CD6-4967-A3EC-7E3F2CE1393E}" type="parTrans" cxnId="{F50D440C-2BAD-4A97-A641-29AA983807EE}">
      <dgm:prSet/>
      <dgm:spPr/>
      <dgm:t>
        <a:bodyPr/>
        <a:lstStyle/>
        <a:p>
          <a:endParaRPr lang="en-GB" sz="1400"/>
        </a:p>
      </dgm:t>
    </dgm:pt>
    <dgm:pt modelId="{29C691E3-2BFD-405E-8E48-1A218AEBEC2E}" type="sibTrans" cxnId="{F50D440C-2BAD-4A97-A641-29AA983807EE}">
      <dgm:prSet/>
      <dgm:spPr/>
      <dgm:t>
        <a:bodyPr/>
        <a:lstStyle/>
        <a:p>
          <a:endParaRPr lang="en-GB" sz="1400"/>
        </a:p>
      </dgm:t>
    </dgm:pt>
    <dgm:pt modelId="{89F9F134-1A4B-4E3D-B5D3-6F91F53225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zagospodarowania odpadów przemysłowych </a:t>
          </a:r>
          <a:b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i niebezpiecznych</a:t>
          </a:r>
        </a:p>
      </dgm:t>
    </dgm:pt>
    <dgm:pt modelId="{246F6013-748E-4F8A-9ACD-E45F1CF9B597}" type="parTrans" cxnId="{7511343C-A06B-43C9-9840-012265893D1B}">
      <dgm:prSet/>
      <dgm:spPr/>
      <dgm:t>
        <a:bodyPr/>
        <a:lstStyle/>
        <a:p>
          <a:endParaRPr lang="en-GB" sz="1400"/>
        </a:p>
      </dgm:t>
    </dgm:pt>
    <dgm:pt modelId="{AD2DBBE5-8B50-467E-AF51-A5981C8AC8D4}" type="sibTrans" cxnId="{7511343C-A06B-43C9-9840-012265893D1B}">
      <dgm:prSet/>
      <dgm:spPr/>
      <dgm:t>
        <a:bodyPr/>
        <a:lstStyle/>
        <a:p>
          <a:endParaRPr lang="en-GB" sz="1400"/>
        </a:p>
      </dgm:t>
    </dgm:pt>
    <dgm:pt modelId="{E8D9FF7E-0C40-456E-8B9B-43CE142D5FC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procesowania wody i gazów, gromadzenie </a:t>
          </a:r>
          <a:b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i uzdatnianie wody</a:t>
          </a:r>
        </a:p>
      </dgm:t>
    </dgm:pt>
    <dgm:pt modelId="{E8169514-F4A7-4DF1-A003-03235644177C}" type="parTrans" cxnId="{D4003788-7493-410E-B973-C4A55234458E}">
      <dgm:prSet/>
      <dgm:spPr/>
      <dgm:t>
        <a:bodyPr/>
        <a:lstStyle/>
        <a:p>
          <a:endParaRPr lang="en-GB" sz="1400"/>
        </a:p>
      </dgm:t>
    </dgm:pt>
    <dgm:pt modelId="{C80C4548-A2D3-453C-87D8-867F7859E1F6}" type="sibTrans" cxnId="{D4003788-7493-410E-B973-C4A55234458E}">
      <dgm:prSet/>
      <dgm:spPr/>
      <dgm:t>
        <a:bodyPr/>
        <a:lstStyle/>
        <a:p>
          <a:endParaRPr lang="en-GB" sz="1400"/>
        </a:p>
      </dgm:t>
    </dgm:pt>
    <dgm:pt modelId="{0C29E810-198A-4C6F-95A4-36F23CDC152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ograniczające emisję zanieczyszczeń do atmosfery</a:t>
          </a:r>
        </a:p>
      </dgm:t>
    </dgm:pt>
    <dgm:pt modelId="{55FCBC01-5EBA-4973-8BD7-289FFEF7BFC5}" type="parTrans" cxnId="{5DE32D5A-D1E5-47B5-9009-D909028AC45E}">
      <dgm:prSet/>
      <dgm:spPr/>
      <dgm:t>
        <a:bodyPr/>
        <a:lstStyle/>
        <a:p>
          <a:endParaRPr lang="en-GB" sz="1400"/>
        </a:p>
      </dgm:t>
    </dgm:pt>
    <dgm:pt modelId="{FB29399D-31A6-433C-AC70-DFA989832184}" type="sibTrans" cxnId="{5DE32D5A-D1E5-47B5-9009-D909028AC45E}">
      <dgm:prSet/>
      <dgm:spPr/>
      <dgm:t>
        <a:bodyPr/>
        <a:lstStyle/>
        <a:p>
          <a:endParaRPr lang="en-GB" sz="1400"/>
        </a:p>
      </dgm:t>
    </dgm:pt>
    <dgm:pt modelId="{9488E65B-F33D-46D3-BDF0-D4983226CBB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wspomagające zarządzanie środowiskiem</a:t>
          </a:r>
          <a:endParaRPr lang="en-GB" sz="1200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E5042A5B-8F82-48E0-9E7F-393B7F943FDB}" type="parTrans" cxnId="{2CDE33AB-DD86-4AAF-81ED-DA56AC50DC18}">
      <dgm:prSet/>
      <dgm:spPr/>
      <dgm:t>
        <a:bodyPr/>
        <a:lstStyle/>
        <a:p>
          <a:endParaRPr lang="en-GB" sz="1400"/>
        </a:p>
      </dgm:t>
    </dgm:pt>
    <dgm:pt modelId="{572CC103-9004-4DD5-BE76-98B07A48A072}" type="sibTrans" cxnId="{2CDE33AB-DD86-4AAF-81ED-DA56AC50DC18}">
      <dgm:prSet/>
      <dgm:spPr/>
      <dgm:t>
        <a:bodyPr/>
        <a:lstStyle/>
        <a:p>
          <a:endParaRPr lang="en-GB" sz="1400"/>
        </a:p>
      </dgm:t>
    </dgm:pt>
    <dgm:pt modelId="{B9C235E5-8FBD-49A9-86F0-402C2670FCDC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budownictwa inteligentnego oraz energooszczędnego</a:t>
          </a:r>
          <a:endParaRPr lang="en-GB" sz="1200" b="1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2BE966A8-088E-4BA0-A3D1-4D046CBCE7C0}" type="parTrans" cxnId="{2F38ADE4-75D0-47F0-8E35-67898020ED7F}">
      <dgm:prSet/>
      <dgm:spPr/>
      <dgm:t>
        <a:bodyPr/>
        <a:lstStyle/>
        <a:p>
          <a:endParaRPr lang="en-GB" sz="1400"/>
        </a:p>
      </dgm:t>
    </dgm:pt>
    <dgm:pt modelId="{F09ECAEB-4ADA-436C-8EBC-D743067BF8CB}" type="sibTrans" cxnId="{2F38ADE4-75D0-47F0-8E35-67898020ED7F}">
      <dgm:prSet/>
      <dgm:spPr/>
      <dgm:t>
        <a:bodyPr/>
        <a:lstStyle/>
        <a:p>
          <a:endParaRPr lang="en-GB" sz="1400"/>
        </a:p>
      </dgm:t>
    </dgm:pt>
    <dgm:pt modelId="{DFC3F947-792D-49C8-AF32-76A6075CD15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EDA00"/>
          </a:solidFill>
        </a:ln>
      </dgm:spPr>
      <dgm:t>
        <a:bodyPr/>
        <a:lstStyle/>
        <a:p>
          <a:r>
            <a:rPr lang="pl-PL" altLang="pl-PL" sz="12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termicznego unieszkodliwiania odpadów</a:t>
          </a:r>
        </a:p>
      </dgm:t>
    </dgm:pt>
    <dgm:pt modelId="{2338260A-B740-4760-A91A-EEC32A3147E0}" type="parTrans" cxnId="{2BA2A5F9-7373-4F83-A2D0-62E4F2B496DE}">
      <dgm:prSet/>
      <dgm:spPr/>
      <dgm:t>
        <a:bodyPr/>
        <a:lstStyle/>
        <a:p>
          <a:endParaRPr lang="en-GB" sz="1400"/>
        </a:p>
      </dgm:t>
    </dgm:pt>
    <dgm:pt modelId="{E1753ADF-11AF-4371-943F-FA5A5D5617F1}" type="sibTrans" cxnId="{2BA2A5F9-7373-4F83-A2D0-62E4F2B496DE}">
      <dgm:prSet/>
      <dgm:spPr/>
      <dgm:t>
        <a:bodyPr/>
        <a:lstStyle/>
        <a:p>
          <a:endParaRPr lang="en-GB" sz="1400"/>
        </a:p>
      </dgm:t>
    </dgm:pt>
    <dgm:pt modelId="{EA84D3EB-B606-44B8-9ECA-10841D24B83A}" type="pres">
      <dgm:prSet presAssocID="{C92A73C6-A58B-4C58-A64D-F11377E0E908}" presName="linear" presStyleCnt="0">
        <dgm:presLayoutVars>
          <dgm:animLvl val="lvl"/>
          <dgm:resizeHandles val="exact"/>
        </dgm:presLayoutVars>
      </dgm:prSet>
      <dgm:spPr/>
    </dgm:pt>
    <dgm:pt modelId="{339420A7-2867-41B2-B678-F60BF716637E}" type="pres">
      <dgm:prSet presAssocID="{6187F5AB-3C98-4C31-BE2C-EBD91790BB56}" presName="parentText" presStyleLbl="node1" presStyleIdx="0" presStyleCnt="8" custScaleX="76025" custLinFactNeighborX="-9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DB4AA3A7-3E56-4ED5-A64E-367667E6E20B}" type="pres">
      <dgm:prSet presAssocID="{E8F71E36-F5E3-4EC3-815B-AE0B81B997E6}" presName="spacer" presStyleCnt="0"/>
      <dgm:spPr/>
    </dgm:pt>
    <dgm:pt modelId="{82F85EFB-4D88-4BD2-B66E-C636C42CD52C}" type="pres">
      <dgm:prSet presAssocID="{B9C235E5-8FBD-49A9-86F0-402C2670FCDC}" presName="parentText" presStyleLbl="node1" presStyleIdx="1" presStyleCnt="8" custScaleX="76025" custLinFactNeighborX="-9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E5EEFC7-F270-4CD5-BBC6-0517D1FC1C0E}" type="pres">
      <dgm:prSet presAssocID="{F09ECAEB-4ADA-436C-8EBC-D743067BF8CB}" presName="spacer" presStyleCnt="0"/>
      <dgm:spPr/>
    </dgm:pt>
    <dgm:pt modelId="{310E6A2A-0863-40E7-AAC7-F288231FC0E6}" type="pres">
      <dgm:prSet presAssocID="{5BE6B5D3-A4AE-4EAD-91F2-4394E2BFFB57}" presName="parentText" presStyleLbl="node1" presStyleIdx="2" presStyleCnt="8" custScaleX="76025" custLinFactNeighborX="-980" custLinFactNeighborY="-3448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06F661F-685B-40C3-83CD-F67F8E4956FE}" type="pres">
      <dgm:prSet presAssocID="{29C691E3-2BFD-405E-8E48-1A218AEBEC2E}" presName="spacer" presStyleCnt="0"/>
      <dgm:spPr/>
    </dgm:pt>
    <dgm:pt modelId="{664E7467-05F3-4E48-88F8-3A0C35308E53}" type="pres">
      <dgm:prSet presAssocID="{89F9F134-1A4B-4E3D-B5D3-6F91F532257B}" presName="parentText" presStyleLbl="node1" presStyleIdx="3" presStyleCnt="8" custScaleX="76025" custLinFactNeighborX="-980" custLinFactNeighborY="-1176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D9CD1BE-2AC4-4837-8EF5-88AFCD1624C0}" type="pres">
      <dgm:prSet presAssocID="{AD2DBBE5-8B50-467E-AF51-A5981C8AC8D4}" presName="spacer" presStyleCnt="0"/>
      <dgm:spPr/>
    </dgm:pt>
    <dgm:pt modelId="{538F7600-6EC3-4AAD-AFD9-68E07471A0F7}" type="pres">
      <dgm:prSet presAssocID="{DFC3F947-792D-49C8-AF32-76A6075CD156}" presName="parentText" presStyleLbl="node1" presStyleIdx="4" presStyleCnt="8" custScaleX="76025" custLinFactNeighborX="-9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CA170A8-49E2-4477-B957-BF52F15009E8}" type="pres">
      <dgm:prSet presAssocID="{E1753ADF-11AF-4371-943F-FA5A5D5617F1}" presName="spacer" presStyleCnt="0"/>
      <dgm:spPr/>
    </dgm:pt>
    <dgm:pt modelId="{CE237A60-B2FD-45F1-8F3C-46B08DF4E8FF}" type="pres">
      <dgm:prSet presAssocID="{E8D9FF7E-0C40-456E-8B9B-43CE142D5FC7}" presName="parentText" presStyleLbl="node1" presStyleIdx="5" presStyleCnt="8" custScaleX="76025" custLinFactNeighborX="-9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C7508EF-1EF5-4263-BF8D-F865D79B3E21}" type="pres">
      <dgm:prSet presAssocID="{C80C4548-A2D3-453C-87D8-867F7859E1F6}" presName="spacer" presStyleCnt="0"/>
      <dgm:spPr/>
    </dgm:pt>
    <dgm:pt modelId="{B1E696CF-A006-4D15-B037-FCAC94573F50}" type="pres">
      <dgm:prSet presAssocID="{0C29E810-198A-4C6F-95A4-36F23CDC152D}" presName="parentText" presStyleLbl="node1" presStyleIdx="6" presStyleCnt="8" custScaleX="76025" custLinFactNeighborX="-9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9F80D7A-8E13-4283-A7E8-EBFF15EE544D}" type="pres">
      <dgm:prSet presAssocID="{FB29399D-31A6-433C-AC70-DFA989832184}" presName="spacer" presStyleCnt="0"/>
      <dgm:spPr/>
    </dgm:pt>
    <dgm:pt modelId="{D3BE503F-AF0A-4F50-8F8E-62C54D2B0B78}" type="pres">
      <dgm:prSet presAssocID="{9488E65B-F33D-46D3-BDF0-D4983226CBB5}" presName="parentText" presStyleLbl="node1" presStyleIdx="7" presStyleCnt="8" custScaleX="76025" custLinFactNeighborX="-9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89FE8B01-F230-4C5E-A16C-DFC4DAD2EE45}" type="presOf" srcId="{9488E65B-F33D-46D3-BDF0-D4983226CBB5}" destId="{D3BE503F-AF0A-4F50-8F8E-62C54D2B0B78}" srcOrd="0" destOrd="0" presId="urn:microsoft.com/office/officeart/2005/8/layout/vList2"/>
    <dgm:cxn modelId="{DB0EC207-B2BD-43B8-9FFE-35AE983444CC}" srcId="{C92A73C6-A58B-4C58-A64D-F11377E0E908}" destId="{6187F5AB-3C98-4C31-BE2C-EBD91790BB56}" srcOrd="0" destOrd="0" parTransId="{D4D87F90-D459-4D4C-BB41-C191EB850CCC}" sibTransId="{E8F71E36-F5E3-4EC3-815B-AE0B81B997E6}"/>
    <dgm:cxn modelId="{F50D440C-2BAD-4A97-A641-29AA983807EE}" srcId="{C92A73C6-A58B-4C58-A64D-F11377E0E908}" destId="{5BE6B5D3-A4AE-4EAD-91F2-4394E2BFFB57}" srcOrd="2" destOrd="0" parTransId="{21F607CB-7CD6-4967-A3EC-7E3F2CE1393E}" sibTransId="{29C691E3-2BFD-405E-8E48-1A218AEBEC2E}"/>
    <dgm:cxn modelId="{7511343C-A06B-43C9-9840-012265893D1B}" srcId="{C92A73C6-A58B-4C58-A64D-F11377E0E908}" destId="{89F9F134-1A4B-4E3D-B5D3-6F91F532257B}" srcOrd="3" destOrd="0" parTransId="{246F6013-748E-4F8A-9ACD-E45F1CF9B597}" sibTransId="{AD2DBBE5-8B50-467E-AF51-A5981C8AC8D4}"/>
    <dgm:cxn modelId="{5F9CA370-3ED7-40E6-B684-8AEA8A6F7899}" type="presOf" srcId="{0C29E810-198A-4C6F-95A4-36F23CDC152D}" destId="{B1E696CF-A006-4D15-B037-FCAC94573F50}" srcOrd="0" destOrd="0" presId="urn:microsoft.com/office/officeart/2005/8/layout/vList2"/>
    <dgm:cxn modelId="{5DE32D5A-D1E5-47B5-9009-D909028AC45E}" srcId="{C92A73C6-A58B-4C58-A64D-F11377E0E908}" destId="{0C29E810-198A-4C6F-95A4-36F23CDC152D}" srcOrd="6" destOrd="0" parTransId="{55FCBC01-5EBA-4973-8BD7-289FFEF7BFC5}" sibTransId="{FB29399D-31A6-433C-AC70-DFA989832184}"/>
    <dgm:cxn modelId="{D4003788-7493-410E-B973-C4A55234458E}" srcId="{C92A73C6-A58B-4C58-A64D-F11377E0E908}" destId="{E8D9FF7E-0C40-456E-8B9B-43CE142D5FC7}" srcOrd="5" destOrd="0" parTransId="{E8169514-F4A7-4DF1-A003-03235644177C}" sibTransId="{C80C4548-A2D3-453C-87D8-867F7859E1F6}"/>
    <dgm:cxn modelId="{28E0EF8E-744C-494F-9E64-FEC5BFFA0C0A}" type="presOf" srcId="{DFC3F947-792D-49C8-AF32-76A6075CD156}" destId="{538F7600-6EC3-4AAD-AFD9-68E07471A0F7}" srcOrd="0" destOrd="0" presId="urn:microsoft.com/office/officeart/2005/8/layout/vList2"/>
    <dgm:cxn modelId="{41362B90-5446-430B-B323-911553148E0D}" type="presOf" srcId="{6187F5AB-3C98-4C31-BE2C-EBD91790BB56}" destId="{339420A7-2867-41B2-B678-F60BF716637E}" srcOrd="0" destOrd="0" presId="urn:microsoft.com/office/officeart/2005/8/layout/vList2"/>
    <dgm:cxn modelId="{2CDE33AB-DD86-4AAF-81ED-DA56AC50DC18}" srcId="{C92A73C6-A58B-4C58-A64D-F11377E0E908}" destId="{9488E65B-F33D-46D3-BDF0-D4983226CBB5}" srcOrd="7" destOrd="0" parTransId="{E5042A5B-8F82-48E0-9E7F-393B7F943FDB}" sibTransId="{572CC103-9004-4DD5-BE76-98B07A48A072}"/>
    <dgm:cxn modelId="{38C4CCC3-7AC5-49DF-9C41-46224CF599BC}" type="presOf" srcId="{C92A73C6-A58B-4C58-A64D-F11377E0E908}" destId="{EA84D3EB-B606-44B8-9ECA-10841D24B83A}" srcOrd="0" destOrd="0" presId="urn:microsoft.com/office/officeart/2005/8/layout/vList2"/>
    <dgm:cxn modelId="{B4FFDCE1-0DB2-4156-8607-1C564DF77F1A}" type="presOf" srcId="{5BE6B5D3-A4AE-4EAD-91F2-4394E2BFFB57}" destId="{310E6A2A-0863-40E7-AAC7-F288231FC0E6}" srcOrd="0" destOrd="0" presId="urn:microsoft.com/office/officeart/2005/8/layout/vList2"/>
    <dgm:cxn modelId="{2F38ADE4-75D0-47F0-8E35-67898020ED7F}" srcId="{C92A73C6-A58B-4C58-A64D-F11377E0E908}" destId="{B9C235E5-8FBD-49A9-86F0-402C2670FCDC}" srcOrd="1" destOrd="0" parTransId="{2BE966A8-088E-4BA0-A3D1-4D046CBCE7C0}" sibTransId="{F09ECAEB-4ADA-436C-8EBC-D743067BF8CB}"/>
    <dgm:cxn modelId="{5A74D9E6-C111-4E31-BD61-8954462C607C}" type="presOf" srcId="{E8D9FF7E-0C40-456E-8B9B-43CE142D5FC7}" destId="{CE237A60-B2FD-45F1-8F3C-46B08DF4E8FF}" srcOrd="0" destOrd="0" presId="urn:microsoft.com/office/officeart/2005/8/layout/vList2"/>
    <dgm:cxn modelId="{5F8260F2-00C8-4A1D-9899-D83050ADE467}" type="presOf" srcId="{89F9F134-1A4B-4E3D-B5D3-6F91F532257B}" destId="{664E7467-05F3-4E48-88F8-3A0C35308E53}" srcOrd="0" destOrd="0" presId="urn:microsoft.com/office/officeart/2005/8/layout/vList2"/>
    <dgm:cxn modelId="{CB1FABF5-59B1-4B02-AB98-DA8C5DA9450C}" type="presOf" srcId="{B9C235E5-8FBD-49A9-86F0-402C2670FCDC}" destId="{82F85EFB-4D88-4BD2-B66E-C636C42CD52C}" srcOrd="0" destOrd="0" presId="urn:microsoft.com/office/officeart/2005/8/layout/vList2"/>
    <dgm:cxn modelId="{2BA2A5F9-7373-4F83-A2D0-62E4F2B496DE}" srcId="{C92A73C6-A58B-4C58-A64D-F11377E0E908}" destId="{DFC3F947-792D-49C8-AF32-76A6075CD156}" srcOrd="4" destOrd="0" parTransId="{2338260A-B740-4760-A91A-EEC32A3147E0}" sibTransId="{E1753ADF-11AF-4371-943F-FA5A5D5617F1}"/>
    <dgm:cxn modelId="{3920D25D-8D7D-42F5-B645-995174C44545}" type="presParOf" srcId="{EA84D3EB-B606-44B8-9ECA-10841D24B83A}" destId="{339420A7-2867-41B2-B678-F60BF716637E}" srcOrd="0" destOrd="0" presId="urn:microsoft.com/office/officeart/2005/8/layout/vList2"/>
    <dgm:cxn modelId="{050BEF57-6FC7-4594-8EB6-19DE811D0798}" type="presParOf" srcId="{EA84D3EB-B606-44B8-9ECA-10841D24B83A}" destId="{DB4AA3A7-3E56-4ED5-A64E-367667E6E20B}" srcOrd="1" destOrd="0" presId="urn:microsoft.com/office/officeart/2005/8/layout/vList2"/>
    <dgm:cxn modelId="{A6CE8112-90F3-4E8E-A463-353A8685F397}" type="presParOf" srcId="{EA84D3EB-B606-44B8-9ECA-10841D24B83A}" destId="{82F85EFB-4D88-4BD2-B66E-C636C42CD52C}" srcOrd="2" destOrd="0" presId="urn:microsoft.com/office/officeart/2005/8/layout/vList2"/>
    <dgm:cxn modelId="{38F392CC-48E5-4528-8815-E736EB0FDCF1}" type="presParOf" srcId="{EA84D3EB-B606-44B8-9ECA-10841D24B83A}" destId="{8E5EEFC7-F270-4CD5-BBC6-0517D1FC1C0E}" srcOrd="3" destOrd="0" presId="urn:microsoft.com/office/officeart/2005/8/layout/vList2"/>
    <dgm:cxn modelId="{8A87E1C2-CD43-4232-AFAD-ED52B9522251}" type="presParOf" srcId="{EA84D3EB-B606-44B8-9ECA-10841D24B83A}" destId="{310E6A2A-0863-40E7-AAC7-F288231FC0E6}" srcOrd="4" destOrd="0" presId="urn:microsoft.com/office/officeart/2005/8/layout/vList2"/>
    <dgm:cxn modelId="{2A0E5300-B7A4-48C3-91F5-12F1BBE15423}" type="presParOf" srcId="{EA84D3EB-B606-44B8-9ECA-10841D24B83A}" destId="{006F661F-685B-40C3-83CD-F67F8E4956FE}" srcOrd="5" destOrd="0" presId="urn:microsoft.com/office/officeart/2005/8/layout/vList2"/>
    <dgm:cxn modelId="{D6DE96EF-3F7A-43C0-A925-888CFAC0AE54}" type="presParOf" srcId="{EA84D3EB-B606-44B8-9ECA-10841D24B83A}" destId="{664E7467-05F3-4E48-88F8-3A0C35308E53}" srcOrd="6" destOrd="0" presId="urn:microsoft.com/office/officeart/2005/8/layout/vList2"/>
    <dgm:cxn modelId="{1663B0E2-E5AF-467E-B5C1-34ECF2AE5BCB}" type="presParOf" srcId="{EA84D3EB-B606-44B8-9ECA-10841D24B83A}" destId="{4D9CD1BE-2AC4-4837-8EF5-88AFCD1624C0}" srcOrd="7" destOrd="0" presId="urn:microsoft.com/office/officeart/2005/8/layout/vList2"/>
    <dgm:cxn modelId="{61A3029A-F2EB-4498-843B-8A07F8627AEA}" type="presParOf" srcId="{EA84D3EB-B606-44B8-9ECA-10841D24B83A}" destId="{538F7600-6EC3-4AAD-AFD9-68E07471A0F7}" srcOrd="8" destOrd="0" presId="urn:microsoft.com/office/officeart/2005/8/layout/vList2"/>
    <dgm:cxn modelId="{092B44AE-E363-42BB-AD7D-43D81EAFC695}" type="presParOf" srcId="{EA84D3EB-B606-44B8-9ECA-10841D24B83A}" destId="{ACA170A8-49E2-4477-B957-BF52F15009E8}" srcOrd="9" destOrd="0" presId="urn:microsoft.com/office/officeart/2005/8/layout/vList2"/>
    <dgm:cxn modelId="{CF026B90-A6FB-4513-8D16-FDE71159647A}" type="presParOf" srcId="{EA84D3EB-B606-44B8-9ECA-10841D24B83A}" destId="{CE237A60-B2FD-45F1-8F3C-46B08DF4E8FF}" srcOrd="10" destOrd="0" presId="urn:microsoft.com/office/officeart/2005/8/layout/vList2"/>
    <dgm:cxn modelId="{5307438E-DACC-496B-A8BB-B5B192AAD48F}" type="presParOf" srcId="{EA84D3EB-B606-44B8-9ECA-10841D24B83A}" destId="{FC7508EF-1EF5-4263-BF8D-F865D79B3E21}" srcOrd="11" destOrd="0" presId="urn:microsoft.com/office/officeart/2005/8/layout/vList2"/>
    <dgm:cxn modelId="{0E539DA5-B6B8-4F0C-AB9F-9AA6832C551F}" type="presParOf" srcId="{EA84D3EB-B606-44B8-9ECA-10841D24B83A}" destId="{B1E696CF-A006-4D15-B037-FCAC94573F50}" srcOrd="12" destOrd="0" presId="urn:microsoft.com/office/officeart/2005/8/layout/vList2"/>
    <dgm:cxn modelId="{CFD63FEB-BEFE-4387-8BF5-3B61BB2BB728}" type="presParOf" srcId="{EA84D3EB-B606-44B8-9ECA-10841D24B83A}" destId="{69F80D7A-8E13-4283-A7E8-EBFF15EE544D}" srcOrd="13" destOrd="0" presId="urn:microsoft.com/office/officeart/2005/8/layout/vList2"/>
    <dgm:cxn modelId="{991D0D34-4EF3-455B-B76C-E0E29346FBBB}" type="presParOf" srcId="{EA84D3EB-B606-44B8-9ECA-10841D24B83A}" destId="{D3BE503F-AF0A-4F50-8F8E-62C54D2B0B7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9C12C-6746-4266-869D-A7C079D9859D}">
      <dsp:nvSpPr>
        <dsp:cNvPr id="0" name=""/>
        <dsp:cNvSpPr/>
      </dsp:nvSpPr>
      <dsp:spPr>
        <a:xfrm>
          <a:off x="266373" y="1472912"/>
          <a:ext cx="1381141" cy="76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sektorów  zielonej gospodarki </a:t>
          </a:r>
          <a:b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 2007</a:t>
          </a:r>
        </a:p>
      </dsp:txBody>
      <dsp:txXfrm>
        <a:off x="266373" y="1472912"/>
        <a:ext cx="1381141" cy="763744"/>
      </dsp:txXfrm>
    </dsp:sp>
    <dsp:sp modelId="{5FD826AD-2310-48EA-80CD-4CB8928E47BE}">
      <dsp:nvSpPr>
        <dsp:cNvPr id="0" name=""/>
        <dsp:cNvSpPr/>
      </dsp:nvSpPr>
      <dsp:spPr>
        <a:xfrm>
          <a:off x="167399" y="2638667"/>
          <a:ext cx="1648757" cy="203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Analiza danych statystycznych </a:t>
          </a:r>
          <a:b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</a:b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z wykorzystaniem wskaźników lokacji (LQ) </a:t>
          </a:r>
          <a:b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</a:b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w ujęciu statycznym </a:t>
          </a:r>
          <a:b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</a:b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i dynamicznym</a:t>
          </a:r>
        </a:p>
      </dsp:txBody>
      <dsp:txXfrm>
        <a:off x="167399" y="2638667"/>
        <a:ext cx="1648757" cy="2031295"/>
      </dsp:txXfrm>
    </dsp:sp>
    <dsp:sp modelId="{434EDD77-1820-4D71-B5C2-F61F7D6942AA}">
      <dsp:nvSpPr>
        <dsp:cNvPr id="0" name=""/>
        <dsp:cNvSpPr/>
      </dsp:nvSpPr>
      <dsp:spPr>
        <a:xfrm>
          <a:off x="152418" y="1423154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5D220-07C5-45B9-A24F-26547BB9CE5F}">
      <dsp:nvSpPr>
        <dsp:cNvPr id="0" name=""/>
        <dsp:cNvSpPr/>
      </dsp:nvSpPr>
      <dsp:spPr>
        <a:xfrm>
          <a:off x="303502" y="1347612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C2AD7-2EB9-4973-9D48-CC8E2D05FB2C}">
      <dsp:nvSpPr>
        <dsp:cNvPr id="0" name=""/>
        <dsp:cNvSpPr/>
      </dsp:nvSpPr>
      <dsp:spPr>
        <a:xfrm>
          <a:off x="308176" y="1123663"/>
          <a:ext cx="152407" cy="152407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A7C2D-1EA4-47A8-A994-31418765C6FE}">
      <dsp:nvSpPr>
        <dsp:cNvPr id="0" name=""/>
        <dsp:cNvSpPr/>
      </dsp:nvSpPr>
      <dsp:spPr>
        <a:xfrm>
          <a:off x="465762" y="1251640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4F95A-A27E-440D-AA35-9D576E982574}">
      <dsp:nvSpPr>
        <dsp:cNvPr id="0" name=""/>
        <dsp:cNvSpPr/>
      </dsp:nvSpPr>
      <dsp:spPr>
        <a:xfrm>
          <a:off x="713680" y="1032499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F0B97-A939-46C5-B355-094F7E8D7F36}">
      <dsp:nvSpPr>
        <dsp:cNvPr id="0" name=""/>
        <dsp:cNvSpPr/>
      </dsp:nvSpPr>
      <dsp:spPr>
        <a:xfrm>
          <a:off x="982064" y="943038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F4400-B911-4CA4-9F20-A5333C612864}">
      <dsp:nvSpPr>
        <dsp:cNvPr id="0" name=""/>
        <dsp:cNvSpPr/>
      </dsp:nvSpPr>
      <dsp:spPr>
        <a:xfrm>
          <a:off x="1020537" y="1139674"/>
          <a:ext cx="152407" cy="152407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43C33-F74A-4DD7-A455-74D2D01B8875}">
      <dsp:nvSpPr>
        <dsp:cNvPr id="0" name=""/>
        <dsp:cNvSpPr/>
      </dsp:nvSpPr>
      <dsp:spPr>
        <a:xfrm>
          <a:off x="1339910" y="1211422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18805-9057-48B6-A8A4-4E15FDCD4B90}">
      <dsp:nvSpPr>
        <dsp:cNvPr id="0" name=""/>
        <dsp:cNvSpPr/>
      </dsp:nvSpPr>
      <dsp:spPr>
        <a:xfrm>
          <a:off x="1071525" y="1390344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68C35-9CB2-474B-BE70-88713538A466}">
      <dsp:nvSpPr>
        <dsp:cNvPr id="0" name=""/>
        <dsp:cNvSpPr/>
      </dsp:nvSpPr>
      <dsp:spPr>
        <a:xfrm>
          <a:off x="672053" y="1211422"/>
          <a:ext cx="249394" cy="249394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EFC27-B8C4-4BB5-81F3-85E11B408CF0}">
      <dsp:nvSpPr>
        <dsp:cNvPr id="0" name=""/>
        <dsp:cNvSpPr/>
      </dsp:nvSpPr>
      <dsp:spPr>
        <a:xfrm>
          <a:off x="144016" y="2088232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E3DDA-A561-4627-906A-5CEA0BB8C4ED}">
      <dsp:nvSpPr>
        <dsp:cNvPr id="0" name=""/>
        <dsp:cNvSpPr/>
      </dsp:nvSpPr>
      <dsp:spPr>
        <a:xfrm>
          <a:off x="720081" y="2376264"/>
          <a:ext cx="152407" cy="152407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898FA-7CA2-4786-BA13-F4EE4E6B5FA5}">
      <dsp:nvSpPr>
        <dsp:cNvPr id="0" name=""/>
        <dsp:cNvSpPr/>
      </dsp:nvSpPr>
      <dsp:spPr>
        <a:xfrm>
          <a:off x="504056" y="2520279"/>
          <a:ext cx="221683" cy="221683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060E0-03C0-4616-978D-5C6E22E37A0B}">
      <dsp:nvSpPr>
        <dsp:cNvPr id="0" name=""/>
        <dsp:cNvSpPr/>
      </dsp:nvSpPr>
      <dsp:spPr>
        <a:xfrm>
          <a:off x="1008111" y="2448272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A6237-CADC-41BA-B1BF-B29DA13C7339}">
      <dsp:nvSpPr>
        <dsp:cNvPr id="0" name=""/>
        <dsp:cNvSpPr/>
      </dsp:nvSpPr>
      <dsp:spPr>
        <a:xfrm>
          <a:off x="216024" y="2376264"/>
          <a:ext cx="152407" cy="152407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AA0D5-9E47-4618-84E9-BEBD278EDC2D}">
      <dsp:nvSpPr>
        <dsp:cNvPr id="0" name=""/>
        <dsp:cNvSpPr/>
      </dsp:nvSpPr>
      <dsp:spPr>
        <a:xfrm>
          <a:off x="1429370" y="2195494"/>
          <a:ext cx="96986" cy="96986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2699A-66D1-4249-A882-69F86BE15610}">
      <dsp:nvSpPr>
        <dsp:cNvPr id="0" name=""/>
        <dsp:cNvSpPr/>
      </dsp:nvSpPr>
      <dsp:spPr>
        <a:xfrm>
          <a:off x="1224136" y="2448272"/>
          <a:ext cx="221683" cy="221683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60980-F57E-4D80-A3D6-5FB586878D17}">
      <dsp:nvSpPr>
        <dsp:cNvPr id="0" name=""/>
        <dsp:cNvSpPr/>
      </dsp:nvSpPr>
      <dsp:spPr>
        <a:xfrm flipV="1">
          <a:off x="1440160" y="1656185"/>
          <a:ext cx="314593" cy="308073"/>
        </a:xfrm>
        <a:prstGeom prst="ellipse">
          <a:avLst/>
        </a:prstGeom>
        <a:solidFill>
          <a:srgbClr val="FEDA00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E5319-B116-4746-876A-F3EC7F01AE05}">
      <dsp:nvSpPr>
        <dsp:cNvPr id="0" name=""/>
        <dsp:cNvSpPr/>
      </dsp:nvSpPr>
      <dsp:spPr>
        <a:xfrm>
          <a:off x="1726392" y="1437613"/>
          <a:ext cx="203299" cy="817891"/>
        </a:xfrm>
        <a:prstGeom prst="chevron">
          <a:avLst>
            <a:gd name="adj" fmla="val 6231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30FE1-18BC-4ED2-9749-AF0DB5E59EB5}">
      <dsp:nvSpPr>
        <dsp:cNvPr id="0" name=""/>
        <dsp:cNvSpPr/>
      </dsp:nvSpPr>
      <dsp:spPr>
        <a:xfrm>
          <a:off x="1978274" y="1423245"/>
          <a:ext cx="1843515" cy="85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obszarów technologicznych wg MKP</a:t>
          </a:r>
        </a:p>
      </dsp:txBody>
      <dsp:txXfrm>
        <a:off x="1978274" y="1423245"/>
        <a:ext cx="1843515" cy="854507"/>
      </dsp:txXfrm>
    </dsp:sp>
    <dsp:sp modelId="{D82FD251-31AF-40B6-821A-B6345DF8170A}">
      <dsp:nvSpPr>
        <dsp:cNvPr id="0" name=""/>
        <dsp:cNvSpPr/>
      </dsp:nvSpPr>
      <dsp:spPr>
        <a:xfrm>
          <a:off x="1979891" y="2226742"/>
          <a:ext cx="1725068" cy="176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pl-PL" sz="1100" kern="1200" spc="-10" dirty="0">
              <a:solidFill>
                <a:srgbClr val="636466"/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rPr>
            <a:t>Analiza statystyki patentowej dla identyfikacji obszarów wyróżniających się na tle kraju</a:t>
          </a:r>
        </a:p>
      </dsp:txBody>
      <dsp:txXfrm>
        <a:off x="1979891" y="2226742"/>
        <a:ext cx="1725068" cy="1765029"/>
      </dsp:txXfrm>
    </dsp:sp>
    <dsp:sp modelId="{F722A37B-BACA-443F-89D1-6CE95E761F32}">
      <dsp:nvSpPr>
        <dsp:cNvPr id="0" name=""/>
        <dsp:cNvSpPr/>
      </dsp:nvSpPr>
      <dsp:spPr>
        <a:xfrm>
          <a:off x="3672407" y="1441142"/>
          <a:ext cx="203299" cy="817891"/>
        </a:xfrm>
        <a:prstGeom prst="chevron">
          <a:avLst>
            <a:gd name="adj" fmla="val 6231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D226C-5B4B-43D3-A0A1-05BDA9D465B8}">
      <dsp:nvSpPr>
        <dsp:cNvPr id="0" name=""/>
        <dsp:cNvSpPr/>
      </dsp:nvSpPr>
      <dsp:spPr>
        <a:xfrm>
          <a:off x="3924261" y="1423245"/>
          <a:ext cx="1798738" cy="85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Analityczne poszukiwanie korelacji</a:t>
          </a:r>
        </a:p>
      </dsp:txBody>
      <dsp:txXfrm>
        <a:off x="3924261" y="1423245"/>
        <a:ext cx="1798738" cy="854507"/>
      </dsp:txXfrm>
    </dsp:sp>
    <dsp:sp modelId="{F97CC67E-3D7D-4896-8829-E1FECC033A22}">
      <dsp:nvSpPr>
        <dsp:cNvPr id="0" name=""/>
        <dsp:cNvSpPr/>
      </dsp:nvSpPr>
      <dsp:spPr>
        <a:xfrm>
          <a:off x="5729836" y="1441142"/>
          <a:ext cx="203299" cy="817891"/>
        </a:xfrm>
        <a:prstGeom prst="chevron">
          <a:avLst>
            <a:gd name="adj" fmla="val 6231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D7541-E820-423B-868C-76D0361877F8}">
      <dsp:nvSpPr>
        <dsp:cNvPr id="0" name=""/>
        <dsp:cNvSpPr/>
      </dsp:nvSpPr>
      <dsp:spPr>
        <a:xfrm>
          <a:off x="6271427" y="1219383"/>
          <a:ext cx="2077433" cy="2119383"/>
        </a:xfrm>
        <a:prstGeom prst="ellipse">
          <a:avLst/>
        </a:prstGeom>
        <a:solidFill>
          <a:srgbClr val="6464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Lista silnych sektorów zielonej gospodarki </a:t>
          </a:r>
          <a:br>
            <a:rPr lang="pl-PL" sz="13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sz="1300" b="1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wg PKD</a:t>
          </a:r>
        </a:p>
      </dsp:txBody>
      <dsp:txXfrm>
        <a:off x="6575660" y="1529759"/>
        <a:ext cx="1468967" cy="1498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420A7-2867-41B2-B678-F60BF716637E}">
      <dsp:nvSpPr>
        <dsp:cNvPr id="0" name=""/>
        <dsp:cNvSpPr/>
      </dsp:nvSpPr>
      <dsp:spPr>
        <a:xfrm>
          <a:off x="671017" y="33388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Biotechnologie dla ochrony środowiska</a:t>
          </a:r>
          <a:endParaRPr lang="en-GB" sz="1200" kern="1200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671017" y="33388"/>
        <a:ext cx="4634484" cy="524160"/>
      </dsp:txXfrm>
    </dsp:sp>
    <dsp:sp modelId="{82F85EFB-4D88-4BD2-B66E-C636C42CD52C}">
      <dsp:nvSpPr>
        <dsp:cNvPr id="0" name=""/>
        <dsp:cNvSpPr/>
      </dsp:nvSpPr>
      <dsp:spPr>
        <a:xfrm>
          <a:off x="671017" y="638188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budownictwa inteligentnego oraz energooszczędnego</a:t>
          </a:r>
          <a:endParaRPr lang="en-GB" sz="1200" b="1" kern="1200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671017" y="638188"/>
        <a:ext cx="4634484" cy="524160"/>
      </dsp:txXfrm>
    </dsp:sp>
    <dsp:sp modelId="{310E6A2A-0863-40E7-AAC7-F288231FC0E6}">
      <dsp:nvSpPr>
        <dsp:cNvPr id="0" name=""/>
        <dsp:cNvSpPr/>
      </dsp:nvSpPr>
      <dsp:spPr>
        <a:xfrm>
          <a:off x="671017" y="1240207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ochrony i rekultywacji środowiska</a:t>
          </a:r>
        </a:p>
      </dsp:txBody>
      <dsp:txXfrm>
        <a:off x="671017" y="1240207"/>
        <a:ext cx="4634484" cy="524160"/>
      </dsp:txXfrm>
    </dsp:sp>
    <dsp:sp modelId="{664E7467-05F3-4E48-88F8-3A0C35308E53}">
      <dsp:nvSpPr>
        <dsp:cNvPr id="0" name=""/>
        <dsp:cNvSpPr/>
      </dsp:nvSpPr>
      <dsp:spPr>
        <a:xfrm>
          <a:off x="671017" y="1838300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zagospodarowania odpadów przemysłowych </a:t>
          </a:r>
          <a:b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i niebezpiecznych</a:t>
          </a:r>
        </a:p>
      </dsp:txBody>
      <dsp:txXfrm>
        <a:off x="671017" y="1838300"/>
        <a:ext cx="4634484" cy="524160"/>
      </dsp:txXfrm>
    </dsp:sp>
    <dsp:sp modelId="{538F7600-6EC3-4AAD-AFD9-68E07471A0F7}">
      <dsp:nvSpPr>
        <dsp:cNvPr id="0" name=""/>
        <dsp:cNvSpPr/>
      </dsp:nvSpPr>
      <dsp:spPr>
        <a:xfrm>
          <a:off x="671017" y="2452588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termicznego unieszkodliwiania odpadów</a:t>
          </a:r>
        </a:p>
      </dsp:txBody>
      <dsp:txXfrm>
        <a:off x="671017" y="2452588"/>
        <a:ext cx="4634484" cy="524160"/>
      </dsp:txXfrm>
    </dsp:sp>
    <dsp:sp modelId="{CE237A60-B2FD-45F1-8F3C-46B08DF4E8FF}">
      <dsp:nvSpPr>
        <dsp:cNvPr id="0" name=""/>
        <dsp:cNvSpPr/>
      </dsp:nvSpPr>
      <dsp:spPr>
        <a:xfrm>
          <a:off x="671017" y="3057388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procesowania wody i gazów, gromadzenie </a:t>
          </a:r>
          <a:b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</a:b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i uzdatnianie wody</a:t>
          </a:r>
        </a:p>
      </dsp:txBody>
      <dsp:txXfrm>
        <a:off x="671017" y="3057388"/>
        <a:ext cx="4634484" cy="524160"/>
      </dsp:txXfrm>
    </dsp:sp>
    <dsp:sp modelId="{B1E696CF-A006-4D15-B037-FCAC94573F50}">
      <dsp:nvSpPr>
        <dsp:cNvPr id="0" name=""/>
        <dsp:cNvSpPr/>
      </dsp:nvSpPr>
      <dsp:spPr>
        <a:xfrm>
          <a:off x="671017" y="3662188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ograniczające emisję zanieczyszczeń do atmosfery</a:t>
          </a:r>
        </a:p>
      </dsp:txBody>
      <dsp:txXfrm>
        <a:off x="671017" y="3662188"/>
        <a:ext cx="4634484" cy="524160"/>
      </dsp:txXfrm>
    </dsp:sp>
    <dsp:sp modelId="{D3BE503F-AF0A-4F50-8F8E-62C54D2B0B78}">
      <dsp:nvSpPr>
        <dsp:cNvPr id="0" name=""/>
        <dsp:cNvSpPr/>
      </dsp:nvSpPr>
      <dsp:spPr>
        <a:xfrm>
          <a:off x="671017" y="4266988"/>
          <a:ext cx="4634484" cy="52416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EDA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1200" b="1" kern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rPr>
            <a:t>Technologie wspomagające zarządzanie środowiskiem</a:t>
          </a:r>
          <a:endParaRPr lang="en-GB" sz="1200" kern="1200" dirty="0">
            <a:solidFill>
              <a:srgbClr val="636466"/>
            </a:solidFill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671017" y="4266988"/>
        <a:ext cx="4634484" cy="5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D0B4-11B1-4939-B374-70281C529D48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7EFE-5459-4142-9169-D01D68A49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61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GUS: definicja za OECD: gospodarka, która wspiera wzrost i rozwój gospodarczy, przy jednoczesnym utrzymaniu dostępu do kapitału naturalnego i usług ekosystemowych,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7EFE-5459-4142-9169-D01D68A4961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37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7EFE-5459-4142-9169-D01D68A4961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697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Analiza wyników pozwala stwierdzić, że każda z klas PKD 2007, dla której zidentyfikowano potencjał technologiczny w województwie śląskim wpisuje się w obszar zielonej gospodarki (lub też w co najmniej jeden z obszarów przemysłów wschodzących). Potencjał województwa śląskiego tym samym jest częścią ogólnych trendów rozwojowych istniejących na płaszczyźnie europejskiej, a jednocześnie cechuje się przewagą na tle krajowym. </a:t>
            </a:r>
          </a:p>
          <a:p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Warto zwrócić szczególną uwagę na następujące klasy PKD:</a:t>
            </a:r>
          </a:p>
          <a:p>
            <a:pPr marL="261938" lvl="0" indent="-261938">
              <a:buFont typeface="Wingdings" pitchFamily="2" charset="2"/>
              <a:buChar char="§"/>
            </a:pPr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22.29 - </a:t>
            </a:r>
            <a:r>
              <a:rPr lang="pl-PL" sz="120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produkcja pozostałych wyrobów z tworzyw sztucznych</a:t>
            </a:r>
            <a:endParaRPr lang="pl-PL" sz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61938" lvl="0" indent="-261938">
              <a:buFont typeface="Wingdings" pitchFamily="2" charset="2"/>
              <a:buChar char="§"/>
            </a:pPr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25.99 - </a:t>
            </a:r>
            <a:r>
              <a:rPr lang="pl-PL" sz="120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produkcja pozostałych gotowych wyrobów metalowych, gdzie indziej niesklasyfikowana</a:t>
            </a:r>
            <a:endParaRPr lang="pl-PL" sz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61938" lvl="0" indent="-261938">
              <a:buFont typeface="Wingdings" pitchFamily="2" charset="2"/>
              <a:buChar char="§"/>
            </a:pPr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26.51 - </a:t>
            </a:r>
            <a:r>
              <a:rPr lang="pl-PL" sz="120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produkcja instrumentów i przyrządów pomiarowych, kontrolnych i nawigacyjnych</a:t>
            </a:r>
            <a:endParaRPr lang="pl-PL" sz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61938" lvl="0" indent="-261938">
              <a:buFont typeface="Wingdings" pitchFamily="2" charset="2"/>
              <a:buChar char="§"/>
            </a:pPr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28.13 - </a:t>
            </a:r>
            <a:r>
              <a:rPr lang="pl-PL" sz="120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produkcja pozostałych pomp i sprężarek</a:t>
            </a:r>
            <a:endParaRPr lang="pl-PL" sz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61938" lvl="0" indent="-261938">
              <a:buFont typeface="Wingdings" pitchFamily="2" charset="2"/>
              <a:buChar char="§"/>
            </a:pPr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28.29 - </a:t>
            </a:r>
            <a:r>
              <a:rPr lang="pl-PL" sz="120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produkcja pozostałych maszyn ogólnego przeznaczenia, gdzie indziej niesklasyfikowana</a:t>
            </a:r>
            <a:endParaRPr lang="pl-PL" sz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61938" lvl="0" indent="-261938">
              <a:buFont typeface="Wingdings" pitchFamily="2" charset="2"/>
              <a:buChar char="§"/>
            </a:pPr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28.99 - </a:t>
            </a:r>
            <a:r>
              <a:rPr lang="pl-PL" sz="120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produkcja pozostałych maszyn specjalnego przeznaczenia, gdzie indziej niesklasyfikowana</a:t>
            </a:r>
            <a:endParaRPr lang="pl-PL" sz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61938" lvl="0" indent="-261938">
              <a:buFont typeface="Wingdings" pitchFamily="2" charset="2"/>
              <a:buChar char="§"/>
            </a:pPr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41.20 - </a:t>
            </a:r>
            <a:r>
              <a:rPr lang="pl-PL" sz="120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roboty budowlane związane ze wznoszeniem budynków mieszkalnych i niemieszkalnych,</a:t>
            </a:r>
            <a:endParaRPr lang="pl-PL" sz="120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Bowiem poza przynależnością do zielonej gospodarki, przynależą także do co najmniej 3 przemysłów wschodzących.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E7EFE-5459-4142-9169-D01D68A4961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86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88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0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7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1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36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2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37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96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92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9076-3145-478D-819F-066CFD44F364}" type="datetimeFigureOut">
              <a:rPr lang="pl-PL" smtClean="0"/>
              <a:t>2017-06-21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089A-20C8-4170-8593-D672EFDE37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0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998681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RZŚ_negaty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2045" y="1971769"/>
            <a:ext cx="4194887" cy="2185214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Zielona gospodarka jako obszar przewag województwa śląskiego</a:t>
            </a:r>
            <a:r>
              <a:rPr lang="pl-PL" sz="20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pl-PL" sz="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endParaRPr lang="pl-PL" sz="8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2045" y="4156983"/>
            <a:ext cx="4194887" cy="830997"/>
          </a:xfrm>
          <a:prstGeom prst="rect">
            <a:avLst/>
          </a:prstGeom>
          <a:ln w="38100">
            <a:solidFill>
              <a:srgbClr val="636466"/>
            </a:solidFill>
            <a:miter lim="800000"/>
          </a:ln>
        </p:spPr>
        <p:txBody>
          <a:bodyPr wrap="square">
            <a:spAutoFit/>
          </a:bodyPr>
          <a:lstStyle/>
          <a:p>
            <a:pPr lvl="0"/>
            <a:endParaRPr lang="pl-PL" sz="1600" dirty="0">
              <a:solidFill>
                <a:srgbClr val="636466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pl-PL" sz="1600" dirty="0">
                <a:solidFill>
                  <a:srgbClr val="636466"/>
                </a:solidFill>
                <a:latin typeface="Lucida Sans Unicode" panose="020B0602030504020204" pitchFamily="34" charset="0"/>
                <a:ea typeface="Lato" panose="020F0502020204030203" pitchFamily="34" charset="0"/>
                <a:cs typeface="Lucida Sans Unicode" panose="020B0602030504020204" pitchFamily="34" charset="0"/>
              </a:rPr>
              <a:t>      dr inż. Mariusz KRUCZEK</a:t>
            </a:r>
          </a:p>
          <a:p>
            <a:pPr lvl="0"/>
            <a:endParaRPr lang="pl-PL" sz="1600" dirty="0">
              <a:solidFill>
                <a:srgbClr val="636466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1A9B94-C67A-47EB-A706-CB8DEC71A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6" y="5661248"/>
            <a:ext cx="3910199" cy="5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13" y="692150"/>
            <a:ext cx="7488956" cy="1123384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IDENTYFIKACJA  POTENCJAŁU  ZIELONEJ  GOSPODARKI  </a:t>
            </a:r>
            <a:b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 WOJEWÓDZTWIE ŚLĄSKIM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4102453"/>
              </p:ext>
            </p:extLst>
          </p:nvPr>
        </p:nvGraphicFramePr>
        <p:xfrm>
          <a:off x="395536" y="1340768"/>
          <a:ext cx="83529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4355976" y="3645024"/>
            <a:ext cx="1725068" cy="1765029"/>
            <a:chOff x="1979891" y="2226742"/>
            <a:chExt cx="1725068" cy="1765029"/>
          </a:xfrm>
        </p:grpSpPr>
        <p:sp>
          <p:nvSpPr>
            <p:cNvPr id="9" name="Prostokąt 8"/>
            <p:cNvSpPr/>
            <p:nvPr/>
          </p:nvSpPr>
          <p:spPr>
            <a:xfrm>
              <a:off x="1979891" y="2226742"/>
              <a:ext cx="1725068" cy="17650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rostokąt 9"/>
            <p:cNvSpPr/>
            <p:nvPr/>
          </p:nvSpPr>
          <p:spPr>
            <a:xfrm>
              <a:off x="1979891" y="2226742"/>
              <a:ext cx="1725068" cy="1765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1100" kern="1200" spc="-10" dirty="0">
                  <a:solidFill>
                    <a:srgbClr val="636466"/>
                  </a:solidFill>
                  <a:latin typeface="Lucida Sans Unicode" panose="020B0602030504020204" pitchFamily="34" charset="0"/>
                  <a:ea typeface="+mn-ea"/>
                  <a:cs typeface="Lucida Sans Unicode" panose="020B0602030504020204" pitchFamily="34" charset="0"/>
                </a:rPr>
                <a:t>Tablice konwersyjne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92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15194"/>
            <a:ext cx="7488956" cy="1061829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ZIDENTYFIKOWANE  SILNE SEKTORY  ZIELONEJ  GOSPODARKI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WOJEWÓDZTWA  ŚLĄSKIEGO (klasy PKD 2007)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76977"/>
              </p:ext>
            </p:extLst>
          </p:nvPr>
        </p:nvGraphicFramePr>
        <p:xfrm>
          <a:off x="539552" y="1772827"/>
          <a:ext cx="1728192" cy="4608500"/>
        </p:xfrm>
        <a:graphic>
          <a:graphicData uri="http://schemas.openxmlformats.org/drawingml/2006/table">
            <a:tbl>
              <a:tblPr/>
              <a:tblGrid>
                <a:gridCol w="50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01.11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01.23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01.27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01.49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02.20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08.91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10.89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13.91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13.95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16.10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16.23</a:t>
                      </a:r>
                      <a:endParaRPr lang="pl-PL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16.29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17.12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17.21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17.22</a:t>
                      </a:r>
                      <a:endParaRPr lang="pl-PL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17.23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17.24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17.29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18.11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18.12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18.13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18.14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20.12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20.14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61061"/>
              </p:ext>
            </p:extLst>
          </p:nvPr>
        </p:nvGraphicFramePr>
        <p:xfrm>
          <a:off x="2411760" y="1772827"/>
          <a:ext cx="1800200" cy="4605144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20.16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20.42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20.59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22.19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22.21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22.22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22.23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22.29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23.12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23.14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23.49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23.51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23.61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23.62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23.65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23.99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24.10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24.33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24.51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24.53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25.30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25.92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25.93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25.94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94175"/>
              </p:ext>
            </p:extLst>
          </p:nvPr>
        </p:nvGraphicFramePr>
        <p:xfrm>
          <a:off x="4355976" y="1772828"/>
          <a:ext cx="2088232" cy="460850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25.99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26.40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26.51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26.70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27.33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27.40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27.51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27.52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27.90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28.13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28.14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28.22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28.25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28.29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28.41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28.99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29.10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29.20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29.31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29.32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30.11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30.12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30.20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30.30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434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30.40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20856"/>
              </p:ext>
            </p:extLst>
          </p:nvPr>
        </p:nvGraphicFramePr>
        <p:xfrm>
          <a:off x="6551712" y="1772827"/>
          <a:ext cx="1980728" cy="3840480"/>
        </p:xfrm>
        <a:graphic>
          <a:graphicData uri="http://schemas.openxmlformats.org/drawingml/2006/table">
            <a:tbl>
              <a:tblPr/>
              <a:tblGrid>
                <a:gridCol w="59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30.92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30.99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32.30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33.12</a:t>
                      </a:r>
                      <a:endParaRPr lang="pl-PL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33.15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33.16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33.17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36.00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37.00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38.11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38.21</a:t>
                      </a:r>
                      <a:endParaRPr lang="pl-PL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alibri"/>
                          <a:ea typeface="Times New Roman"/>
                          <a:cs typeface="Times New Roman"/>
                        </a:rPr>
                        <a:t>39.00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41.10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41.20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42.13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42.21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42.22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43.11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43.12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23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43.99</a:t>
                      </a:r>
                      <a:endParaRPr lang="pl-PL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36" marR="1173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7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66046"/>
            <a:ext cx="6984900" cy="1061829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POWIĄZANIE  OBSZARÓW  PRZEWAG  ZE  SPECJALIZACJAMI </a:t>
            </a:r>
            <a:b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WOJEWÓDZTWA ŚLĄSKIEGO  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Obraz 5" descr="Wycinek ekranu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>
          <a:xfrm>
            <a:off x="7380312" y="476672"/>
            <a:ext cx="1336148" cy="5910411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409575" y="2276872"/>
            <a:ext cx="7033912" cy="2835220"/>
            <a:chOff x="409575" y="2276872"/>
            <a:chExt cx="7033912" cy="2835220"/>
          </a:xfrm>
        </p:grpSpPr>
        <p:pic>
          <p:nvPicPr>
            <p:cNvPr id="5" name="Obraz 4" descr="Wycinek ekranu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3"/>
            <a:stretch/>
          </p:blipFill>
          <p:spPr>
            <a:xfrm>
              <a:off x="457253" y="2420888"/>
              <a:ext cx="6986234" cy="2691204"/>
            </a:xfrm>
            <a:prstGeom prst="rect">
              <a:avLst/>
            </a:prstGeom>
          </p:spPr>
        </p:pic>
        <p:sp>
          <p:nvSpPr>
            <p:cNvPr id="7" name="Prostokąt 6"/>
            <p:cNvSpPr/>
            <p:nvPr/>
          </p:nvSpPr>
          <p:spPr>
            <a:xfrm>
              <a:off x="409575" y="2276872"/>
              <a:ext cx="562025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7141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00219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ŁAŃCUCHY  WARTOŚCI  W  RAMACH  ZIELONEJ  GOSPODARKI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Pagon 6"/>
          <p:cNvSpPr/>
          <p:nvPr/>
        </p:nvSpPr>
        <p:spPr>
          <a:xfrm>
            <a:off x="6300192" y="5301208"/>
            <a:ext cx="203299" cy="817891"/>
          </a:xfrm>
          <a:prstGeom prst="chevron">
            <a:avLst>
              <a:gd name="adj" fmla="val 62310"/>
            </a:avLst>
          </a:pr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06314"/>
              </p:ext>
            </p:extLst>
          </p:nvPr>
        </p:nvGraphicFramePr>
        <p:xfrm>
          <a:off x="594793" y="2348880"/>
          <a:ext cx="5561383" cy="388923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7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50" b="0" kern="1200" spc="-10" dirty="0">
                        <a:solidFill>
                          <a:srgbClr val="636466"/>
                        </a:solidFill>
                        <a:latin typeface="Lucida Sans Unicode" panose="020B0602030504020204" pitchFamily="34" charset="0"/>
                        <a:ea typeface="+mn-ea"/>
                        <a:cs typeface="Lucida Sans Unicode" panose="020B0602030504020204" pitchFamily="34" charset="0"/>
                      </a:endParaRPr>
                    </a:p>
                  </a:txBody>
                  <a:tcPr marL="44125" marR="44125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1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Sektory gospodarki PKD 2007</a:t>
                      </a:r>
                    </a:p>
                  </a:txBody>
                  <a:tcPr marL="44125" marR="44125" marT="0" marB="0"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B05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Wydobywanie węgla kamiennego i węgla brunatnego</a:t>
                      </a:r>
                    </a:p>
                  </a:txBody>
                  <a:tcPr marL="44125" marR="4412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B09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Działalność usługowa wspomagająca górnictwo i wydobywanie</a:t>
                      </a:r>
                    </a:p>
                  </a:txBody>
                  <a:tcPr marL="44125" marR="441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C13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wyrobów tekstylnych</a:t>
                      </a:r>
                    </a:p>
                  </a:txBody>
                  <a:tcPr marL="44125" marR="44125" marT="0" marB="0" anchor="ctr"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C15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skór i wyrobów ze skór wyprawionych</a:t>
                      </a:r>
                    </a:p>
                  </a:txBody>
                  <a:tcPr marL="44125" marR="441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C19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Wytwarzanie i przetwarzanie koksu i produktów rafinacji ropy naftowej</a:t>
                      </a:r>
                    </a:p>
                  </a:txBody>
                  <a:tcPr marL="44125" marR="44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C22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wyrobów z gumy i tworzyw sztucznych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C24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metali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C25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metalowych wyrobów gotowych, z wyłączeniem maszyn i urządzeń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C26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komputerów, wyrobów elektronicznych i optycznych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C27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urządzeń elektrycznych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C28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maszyn i urządzeń, gdzie indziej niesklasyfikowana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C29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Produkcja pojazdów samochodowych, przyczep i naczep, z wyłączeniem motocykli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E38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Działalność związana ze zbieraniem, przetwarzaniem i unieszkodliwianiem odpadów; odzysk surowców</a:t>
                      </a:r>
                    </a:p>
                  </a:txBody>
                  <a:tcPr marL="44125" marR="441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E39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Działalność związana z rekultywacją i pozostała działalność usługowa związana z gospodarką odpadami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F42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25" marR="44125" marT="0" marB="0">
                    <a:solidFill>
                      <a:srgbClr val="FED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50" b="0" kern="1200" spc="-10" dirty="0">
                          <a:solidFill>
                            <a:srgbClr val="636466"/>
                          </a:solidFill>
                          <a:latin typeface="Lucida Sans Unicode" panose="020B0602030504020204" pitchFamily="34" charset="0"/>
                          <a:ea typeface="+mn-ea"/>
                          <a:cs typeface="Lucida Sans Unicode" panose="020B0602030504020204" pitchFamily="34" charset="0"/>
                        </a:rPr>
                        <a:t>Roboty związane z budową obiektów inżynierii lądowej i wodnej</a:t>
                      </a:r>
                    </a:p>
                  </a:txBody>
                  <a:tcPr marL="44125" marR="44125" marT="0" marB="0" anchor="ctr">
                    <a:solidFill>
                      <a:srgbClr val="FED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539552" y="1786054"/>
            <a:ext cx="7128792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Lista silnych sektorów zielonej gospodarki wg </a:t>
            </a:r>
            <a:r>
              <a:rPr lang="pl-PL" sz="14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PKD 2007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660232" y="2352913"/>
            <a:ext cx="1944216" cy="1868175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Analizy przepływów międzygałęziowych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660233" y="4293096"/>
            <a:ext cx="1944216" cy="1970019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Analizy import-eksport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1C3F87D-1F24-4A8E-A38E-EA9AFE4C5644}"/>
              </a:ext>
            </a:extLst>
          </p:cNvPr>
          <p:cNvSpPr txBox="1"/>
          <p:nvPr/>
        </p:nvSpPr>
        <p:spPr>
          <a:xfrm>
            <a:off x="6183799" y="4202093"/>
            <a:ext cx="436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324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65" y="448059"/>
            <a:ext cx="2419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731" y="2358563"/>
            <a:ext cx="1362267" cy="19217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4992265" y="4486895"/>
            <a:ext cx="3972223" cy="1825115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spAutoFit/>
          </a:bodyPr>
          <a:lstStyle/>
          <a:p>
            <a:pPr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1000" b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8953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Główny Instytut Górnictwa</a:t>
            </a:r>
          </a:p>
          <a:p>
            <a:pPr marL="8953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40-166 Katowice </a:t>
            </a:r>
          </a:p>
          <a:p>
            <a:pPr marL="8953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Pl. Gwarków 1</a:t>
            </a:r>
          </a:p>
          <a:p>
            <a:pPr marL="8953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tel. 32 25924 66, 32 2592770</a:t>
            </a:r>
          </a:p>
          <a:p>
            <a:pPr marL="8953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fax. 32 2592154</a:t>
            </a:r>
          </a:p>
          <a:p>
            <a:pPr marL="895350" defTabSz="5778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e-mail: obserwatorium@gig.eu</a:t>
            </a:r>
          </a:p>
        </p:txBody>
      </p:sp>
      <p:sp>
        <p:nvSpPr>
          <p:cNvPr id="10" name="AutoShape 81"/>
          <p:cNvSpPr>
            <a:spLocks/>
          </p:cNvSpPr>
          <p:nvPr/>
        </p:nvSpPr>
        <p:spPr bwMode="auto">
          <a:xfrm>
            <a:off x="5075314" y="5625492"/>
            <a:ext cx="685455" cy="6335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FEDA00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507182" y="2176289"/>
            <a:ext cx="814600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/>
          <a:srcRect l="13571" t="12351" r="40238" b="5505"/>
          <a:stretch/>
        </p:blipFill>
        <p:spPr bwMode="auto">
          <a:xfrm>
            <a:off x="7127814" y="2348880"/>
            <a:ext cx="1367212" cy="19442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36750721"/>
              </p:ext>
            </p:extLst>
          </p:nvPr>
        </p:nvGraphicFramePr>
        <p:xfrm>
          <a:off x="-540568" y="1647850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6408836" cy="800219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OBSZARY TEMATYCZNE OBSERWATORIUM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9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4439"/>
            <a:ext cx="998681" cy="7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RZŚ_negaty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024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5" y="1694825"/>
            <a:ext cx="4048907" cy="1754326"/>
          </a:xfrm>
          <a:prstGeom prst="rect">
            <a:avLst/>
          </a:prstGeom>
          <a:noFill/>
          <a:ln w="76200" cmpd="sng">
            <a:solidFill>
              <a:srgbClr val="636466"/>
            </a:solidFill>
            <a:miter lim="800000"/>
          </a:ln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pl-PL" sz="32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DZIĘKUJĘ</a:t>
            </a:r>
          </a:p>
          <a:p>
            <a:r>
              <a:rPr lang="pl-PL" sz="32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pl-PL" sz="3200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ZA UWAGĘ</a:t>
            </a:r>
          </a:p>
          <a:p>
            <a:endParaRPr lang="pl-PL" sz="2000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1A9B94-C67A-47EB-A706-CB8DEC71A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6" y="5733256"/>
            <a:ext cx="3910199" cy="51792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C8B2568-C336-483F-8077-B1F679C9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5" y="3449151"/>
            <a:ext cx="4048908" cy="116339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dr inż. Mariusz Kruczek</a:t>
            </a:r>
          </a:p>
          <a:p>
            <a:pPr marL="539750">
              <a:buFont typeface="Arial" panose="020B0604020202020204" pitchFamily="34" charset="0"/>
              <a:buNone/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Główny Instytut Górnictwa</a:t>
            </a:r>
          </a:p>
          <a:p>
            <a:pPr marL="539750">
              <a:buFont typeface="Arial" panose="020B0604020202020204" pitchFamily="34" charset="0"/>
              <a:buNone/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mkruczek@gig.eu</a:t>
            </a:r>
          </a:p>
          <a:p>
            <a:pPr marL="539750">
              <a:buFont typeface="Arial" panose="020B0604020202020204" pitchFamily="34" charset="0"/>
              <a:buNone/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tel. 032 259 27 70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2497E34-5F11-4D93-9EDD-451511C7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615954"/>
            <a:ext cx="2445657" cy="615553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www.rpo.slaskie.pl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sz="1000" b="1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0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9792" r="8809" b="9077"/>
          <a:stretch/>
        </p:blipFill>
        <p:spPr bwMode="auto">
          <a:xfrm>
            <a:off x="683568" y="1354516"/>
            <a:ext cx="7560840" cy="50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68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  PPO  DLA  WOJEWÓDZTWA  ŚLĄSKIEGO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rostokąt: zaokrąglone rogi 3"/>
          <p:cNvSpPr/>
          <p:nvPr/>
        </p:nvSpPr>
        <p:spPr>
          <a:xfrm>
            <a:off x="1043608" y="4970356"/>
            <a:ext cx="3456384" cy="9789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IDENTYFIKACJA I WSTĘPNE TYPOWANIE OBSZARÓW PRZEWAG</a:t>
            </a:r>
          </a:p>
        </p:txBody>
      </p:sp>
      <p:sp>
        <p:nvSpPr>
          <p:cNvPr id="5" name="Prostokąt: zaokrąglone rogi 5"/>
          <p:cNvSpPr/>
          <p:nvPr/>
        </p:nvSpPr>
        <p:spPr>
          <a:xfrm>
            <a:off x="4757986" y="4970356"/>
            <a:ext cx="3888432" cy="11915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POGŁĘBIONA ANALIZA i WERYFIKACJA OBSZARÓW PRZEWAG</a:t>
            </a:r>
          </a:p>
        </p:txBody>
      </p:sp>
    </p:spTree>
    <p:extLst>
      <p:ext uri="{BB962C8B-B14F-4D97-AF65-F5344CB8AC3E}">
        <p14:creationId xmlns:p14="http://schemas.microsoft.com/office/powerpoint/2010/main" val="114338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ZIELONA  GOSPODARKA  -  DEFINICJE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2427" y="1749247"/>
            <a:ext cx="2664000" cy="756000"/>
          </a:xfrm>
          <a:prstGeom prst="rect">
            <a:avLst/>
          </a:prstGeom>
          <a:noFill/>
          <a:ln w="28575">
            <a:solidFill>
              <a:srgbClr val="FEDA00"/>
            </a:solidFill>
          </a:ln>
        </p:spPr>
        <p:txBody>
          <a:bodyPr wrap="square">
            <a:sp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UNEP</a:t>
            </a:r>
          </a:p>
          <a:p>
            <a:r>
              <a:rPr lang="pl-PL" sz="1200" i="1" dirty="0"/>
              <a:t>Program Środowiskowy </a:t>
            </a:r>
          </a:p>
          <a:p>
            <a:r>
              <a:rPr lang="pl-PL" sz="1200" i="1" dirty="0"/>
              <a:t>Organizacji Narodów Zjednoczonych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60234" y="1749879"/>
            <a:ext cx="2664000" cy="755368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no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EEA</a:t>
            </a:r>
          </a:p>
          <a:p>
            <a:r>
              <a:rPr lang="pl-PL" sz="1200" i="1" dirty="0"/>
              <a:t>Europejska Agencja Środowiska</a:t>
            </a:r>
          </a:p>
        </p:txBody>
      </p:sp>
      <p:sp>
        <p:nvSpPr>
          <p:cNvPr id="5" name="Prostokąt 4"/>
          <p:cNvSpPr/>
          <p:nvPr/>
        </p:nvSpPr>
        <p:spPr>
          <a:xfrm>
            <a:off x="6012161" y="1761523"/>
            <a:ext cx="2664000" cy="738664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sp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OECD</a:t>
            </a:r>
          </a:p>
          <a:p>
            <a:r>
              <a:rPr lang="pl-PL" sz="1200" i="1" dirty="0"/>
              <a:t>Organizacja Współpracy Gospodarczej i Rozwoju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76229" y="3037746"/>
            <a:ext cx="2650198" cy="2062103"/>
          </a:xfrm>
          <a:prstGeom prst="rect">
            <a:avLst/>
          </a:prstGeom>
          <a:ln>
            <a:solidFill>
              <a:srgbClr val="636466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działalność ekonomiczna, której efektem jest poprawa jakości życia człowieka </a:t>
            </a:r>
            <a:b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zmniejszenie zagrożeń dla środowiska naturalnego</a:t>
            </a:r>
          </a:p>
        </p:txBody>
      </p:sp>
      <p:sp>
        <p:nvSpPr>
          <p:cNvPr id="8" name="Prostokąt 7"/>
          <p:cNvSpPr/>
          <p:nvPr/>
        </p:nvSpPr>
        <p:spPr>
          <a:xfrm>
            <a:off x="3264818" y="3037746"/>
            <a:ext cx="2664000" cy="2062103"/>
          </a:xfrm>
          <a:prstGeom prst="rect">
            <a:avLst/>
          </a:prstGeom>
          <a:ln>
            <a:solidFill>
              <a:srgbClr val="636466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polityka środowiskowa, gospodarcza, społeczna oraz innowacje zapewniają społeczeństwu efektywne wykorzystanie zasobów w procesach produkcji i konsumpcji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85106" y="5148481"/>
            <a:ext cx="263244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36466"/>
            </a:solidFill>
          </a:ln>
        </p:spPr>
        <p:txBody>
          <a:bodyPr wrap="square">
            <a:spAutoFit/>
          </a:bodyPr>
          <a:lstStyle/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zmniejszenie emisji CO</a:t>
            </a:r>
            <a:r>
              <a:rPr lang="pl-PL" sz="1600" spc="-10" baseline="-250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zanieczyszczeń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6012161" y="3037746"/>
            <a:ext cx="2664000" cy="2068255"/>
          </a:xfrm>
          <a:prstGeom prst="rect">
            <a:avLst/>
          </a:prstGeom>
          <a:ln>
            <a:solidFill>
              <a:srgbClr val="636466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działania wspierające wzrost i rozwój gospodarczy, </a:t>
            </a:r>
            <a:b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 zapewnieniem stałej dostępności kapitału naturalnego i usług ekosystemowych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69327" y="2585141"/>
            <a:ext cx="545490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36466"/>
            </a:solidFill>
          </a:ln>
        </p:spPr>
        <p:txBody>
          <a:bodyPr wrap="none">
            <a:noAutofit/>
          </a:bodyPr>
          <a:lstStyle/>
          <a:p>
            <a:r>
              <a:rPr lang="pl-PL" sz="1600" b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green</a:t>
            </a:r>
            <a:r>
              <a:rPr lang="pl-PL" sz="16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pl-PL" sz="1600" b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economy</a:t>
            </a:r>
            <a:endParaRPr lang="pl-PL" sz="1600" b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012159" y="2573745"/>
            <a:ext cx="266400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36466"/>
            </a:solidFill>
          </a:ln>
        </p:spPr>
        <p:txBody>
          <a:bodyPr wrap="none">
            <a:noAutofit/>
          </a:bodyPr>
          <a:lstStyle/>
          <a:p>
            <a:r>
              <a:rPr lang="pl-PL" sz="1600" b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green</a:t>
            </a:r>
            <a:r>
              <a:rPr lang="pl-PL" sz="16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1600" b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growth</a:t>
            </a:r>
            <a:endParaRPr lang="pl-PL" sz="1600" b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62427" y="5868561"/>
            <a:ext cx="821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Zielony wzrost i rozwój prowadzą do osiągnięcia stanu zielonej gospodarki będącej obok rozwoju społecznego jednym z filarów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134184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1980728" y="1769498"/>
            <a:ext cx="4740509" cy="4395806"/>
            <a:chOff x="3008219" y="1841506"/>
            <a:chExt cx="3126495" cy="3150208"/>
          </a:xfrm>
          <a:solidFill>
            <a:srgbClr val="FEDA00"/>
          </a:solidFill>
        </p:grpSpPr>
        <p:sp>
          <p:nvSpPr>
            <p:cNvPr id="5" name="Łuk blokowy 4"/>
            <p:cNvSpPr/>
            <p:nvPr/>
          </p:nvSpPr>
          <p:spPr>
            <a:xfrm>
              <a:off x="3009286" y="1866286"/>
              <a:ext cx="3125428" cy="312542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grpFill/>
            <a:ln>
              <a:solidFill>
                <a:srgbClr val="FEDA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Łuk blokowy 5"/>
            <p:cNvSpPr/>
            <p:nvPr/>
          </p:nvSpPr>
          <p:spPr>
            <a:xfrm>
              <a:off x="3008219" y="1841506"/>
              <a:ext cx="3125428" cy="312542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grpFill/>
            <a:ln>
              <a:solidFill>
                <a:srgbClr val="FEDA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8" name="Elipsa 7"/>
          <p:cNvSpPr/>
          <p:nvPr/>
        </p:nvSpPr>
        <p:spPr>
          <a:xfrm>
            <a:off x="668345" y="1429051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1593304" y="1844768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1566579" y="5286704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683568" y="5805264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2234423" y="2584425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580730" y="5822118"/>
            <a:ext cx="14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</a:p>
        </p:txBody>
      </p:sp>
      <p:cxnSp>
        <p:nvCxnSpPr>
          <p:cNvPr id="14" name="Łącznik prostoliniowy 72"/>
          <p:cNvCxnSpPr/>
          <p:nvPr/>
        </p:nvCxnSpPr>
        <p:spPr>
          <a:xfrm flipV="1">
            <a:off x="6584670" y="2568953"/>
            <a:ext cx="0" cy="1969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2238086" y="4437112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221693" y="3606172"/>
            <a:ext cx="201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ZIELONA GOSPODARKA</a:t>
            </a:r>
          </a:p>
        </p:txBody>
      </p:sp>
      <p:sp>
        <p:nvSpPr>
          <p:cNvPr id="23" name="Elipsa 8"/>
          <p:cNvSpPr/>
          <p:nvPr/>
        </p:nvSpPr>
        <p:spPr>
          <a:xfrm>
            <a:off x="862322" y="1169894"/>
            <a:ext cx="4191687" cy="890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Gospodarowanie zasobami </a:t>
            </a:r>
          </a:p>
        </p:txBody>
      </p:sp>
      <p:sp>
        <p:nvSpPr>
          <p:cNvPr id="24" name="Elipsa 23"/>
          <p:cNvSpPr/>
          <p:nvPr/>
        </p:nvSpPr>
        <p:spPr>
          <a:xfrm>
            <a:off x="2561721" y="3483738"/>
            <a:ext cx="720080" cy="720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Elipsa 8"/>
          <p:cNvSpPr/>
          <p:nvPr/>
        </p:nvSpPr>
        <p:spPr>
          <a:xfrm>
            <a:off x="2101007" y="1759331"/>
            <a:ext cx="4360673" cy="890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Społeczna odpowiedzialność biznesu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2993538" y="2762507"/>
            <a:ext cx="2858475" cy="32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Ochrona bioróżnorodności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3255508" y="3683734"/>
            <a:ext cx="5166320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Zrównoważony model konsumpcji i produkcji 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3014312" y="4626336"/>
            <a:ext cx="2799163" cy="32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Odnawialne źródła energii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2308868" y="5427066"/>
            <a:ext cx="5647508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Efektywność energetyczna i materiałowa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1347672" y="6130726"/>
            <a:ext cx="5236998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Czyste technologie i czystsza produkcja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93" y="494382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DOMENY  ZIELONEJ  GOSPODARKI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2" name="Picture 150" descr="Y:\MA27\ICONS\Zusatzicons\NatuarlCulturalResources\ICON_NaturalCulturalResources_EnvironmentalManagement.wmf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48" y="2012820"/>
            <a:ext cx="448541" cy="40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70"/>
          <p:cNvSpPr>
            <a:spLocks/>
          </p:cNvSpPr>
          <p:nvPr/>
        </p:nvSpPr>
        <p:spPr bwMode="auto">
          <a:xfrm>
            <a:off x="2670533" y="3622995"/>
            <a:ext cx="495215" cy="4415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pic>
        <p:nvPicPr>
          <p:cNvPr id="34" name="Picture 145" descr="Y:\MA27\ICONS\Zusatzicons\Calls\ICON_Calls_ProjectIdea1.wmf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30" y="5434248"/>
            <a:ext cx="327953" cy="4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1" y="5976800"/>
            <a:ext cx="251979" cy="42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AutoShape 24"/>
          <p:cNvSpPr>
            <a:spLocks/>
          </p:cNvSpPr>
          <p:nvPr/>
        </p:nvSpPr>
        <p:spPr bwMode="auto">
          <a:xfrm>
            <a:off x="847045" y="1624565"/>
            <a:ext cx="362680" cy="329051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37" name="Freeform 155"/>
          <p:cNvSpPr>
            <a:spLocks noChangeArrowheads="1"/>
          </p:cNvSpPr>
          <p:nvPr/>
        </p:nvSpPr>
        <p:spPr bwMode="auto">
          <a:xfrm>
            <a:off x="2397856" y="4662778"/>
            <a:ext cx="388268" cy="349367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38" name="Picture 152" descr="Y:\MA27\ICONS\Zusatzicons\NatuarlCulturalResources\ICON_NaturalCulturalResources_SustainableUseNatural.wmf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59" y="2779652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765265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Zielona gospodarka (ang. </a:t>
            </a:r>
            <a:r>
              <a:rPr lang="pl-PL" sz="20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green</a:t>
            </a:r>
            <a:r>
              <a:rPr lang="pl-PL" sz="20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2000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economy</a:t>
            </a:r>
            <a:r>
              <a:rPr lang="pl-PL" sz="20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 to priorytetowy obszar w Unii Europejskiej, ze względu na największy potencjał do wykorzystania w gospodarce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ZIELONA  GOSPODARKA  W  UE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39033" y="2780928"/>
            <a:ext cx="1772727" cy="3456384"/>
          </a:xfrm>
          <a:prstGeom prst="rect">
            <a:avLst/>
          </a:prstGeom>
          <a:noFill/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sz="20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Istotne warunki przejścia do zielonej gospodarki </a:t>
            </a:r>
            <a:endParaRPr lang="pl-PL" sz="2000" dirty="0"/>
          </a:p>
        </p:txBody>
      </p:sp>
      <p:sp>
        <p:nvSpPr>
          <p:cNvPr id="9" name="Prostokąt 8"/>
          <p:cNvSpPr/>
          <p:nvPr/>
        </p:nvSpPr>
        <p:spPr>
          <a:xfrm>
            <a:off x="2555776" y="4461694"/>
            <a:ext cx="5904656" cy="369332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no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Inwestycje (m.in. w zielone technologie)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555776" y="5026337"/>
            <a:ext cx="5904656" cy="646331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no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Wykorzystanie innowacji (w szczególności innowacji ekologicznych)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555776" y="5867980"/>
            <a:ext cx="5904656" cy="369332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no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Zaangażowanie obywateli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2555776" y="2780928"/>
            <a:ext cx="5904656" cy="1477328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sp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Polityka UE wspierająca zieloną gospodarkę</a:t>
            </a:r>
          </a:p>
          <a:p>
            <a:r>
              <a:rPr lang="pl-PL" sz="12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 horyzontalne </a:t>
            </a:r>
            <a:r>
              <a:rPr lang="pl-PL" sz="12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(Strategia Europa 2020)</a:t>
            </a:r>
          </a:p>
          <a:p>
            <a:r>
              <a:rPr lang="pl-PL" sz="12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 środowiskowe </a:t>
            </a:r>
            <a:r>
              <a:rPr lang="pl-PL" sz="12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(np. Mapa drogowa przejścia do konkurencyjnej i niskoemisyjnej gospodarki w 2050 r.; pakiet klimatyczno-</a:t>
            </a:r>
          </a:p>
          <a:p>
            <a:r>
              <a:rPr lang="pl-PL" sz="12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energetyczny na rok 2020)</a:t>
            </a:r>
          </a:p>
          <a:p>
            <a:r>
              <a:rPr lang="pl-PL" sz="12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Strategie sektorowe mające wpływ na środowisko </a:t>
            </a:r>
            <a:r>
              <a:rPr lang="pl-PL" sz="12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(np. Energia 2050-mapa drogowa)</a:t>
            </a:r>
          </a:p>
        </p:txBody>
      </p:sp>
    </p:spTree>
    <p:extLst>
      <p:ext uri="{BB962C8B-B14F-4D97-AF65-F5344CB8AC3E}">
        <p14:creationId xmlns:p14="http://schemas.microsoft.com/office/powerpoint/2010/main" val="53659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OBSZARY  TEMATYCZNE  I  CELE  ZIELONEJ  GOSPODARKI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5949280"/>
            <a:ext cx="74168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Źródło: opracowanie własne na podstawie </a:t>
            </a:r>
            <a:r>
              <a:rPr lang="pl-PL" sz="1050" i="1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</a:t>
            </a:r>
            <a:r>
              <a:rPr lang="pl-PL" sz="105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1050" i="1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Indicator</a:t>
            </a:r>
            <a:r>
              <a:rPr lang="pl-PL" sz="105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Report 2012. </a:t>
            </a:r>
            <a:r>
              <a:rPr lang="pl-PL" sz="1050" i="1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Ecosystem</a:t>
            </a:r>
            <a:r>
              <a:rPr lang="pl-PL" sz="105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1050" i="1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Resilience</a:t>
            </a:r>
            <a:r>
              <a:rPr lang="pl-PL" sz="105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050" i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and Resource Efficiency in a Green Economy in Europe, </a:t>
            </a:r>
            <a:r>
              <a:rPr lang="en-US" sz="105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EEA, 2012, s. 20.</a:t>
            </a:r>
            <a:endParaRPr lang="pl-PL" sz="105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3032497" y="3251551"/>
            <a:ext cx="3348805" cy="2492163"/>
          </a:xfrm>
          <a:prstGeom prst="roundRect">
            <a:avLst>
              <a:gd name="adj" fmla="val 8809"/>
            </a:avLst>
          </a:prstGeom>
          <a:solidFill>
            <a:srgbClr val="64644B">
              <a:alpha val="45882"/>
            </a:srgbClr>
          </a:solidFill>
          <a:ln>
            <a:solidFill>
              <a:srgbClr val="646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4644B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124719" y="1857023"/>
            <a:ext cx="4019450" cy="2736304"/>
          </a:xfrm>
          <a:prstGeom prst="roundRect">
            <a:avLst>
              <a:gd name="adj" fmla="val 7193"/>
            </a:avLst>
          </a:prstGeom>
          <a:solidFill>
            <a:srgbClr val="BFBFBF">
              <a:alpha val="45882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222436" y="2076867"/>
            <a:ext cx="2141501" cy="12311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Społeczeństwo</a:t>
            </a:r>
          </a:p>
          <a:p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Cel: poprawa dobrostanu i sprawiedliwość społeczna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363937" y="1892157"/>
            <a:ext cx="4025478" cy="2294372"/>
          </a:xfrm>
          <a:prstGeom prst="roundRect">
            <a:avLst>
              <a:gd name="adj" fmla="val 8809"/>
            </a:avLst>
          </a:prstGeom>
          <a:solidFill>
            <a:srgbClr val="FEDA00">
              <a:alpha val="45882"/>
            </a:srgbClr>
          </a:solidFill>
          <a:ln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144170" y="2055039"/>
            <a:ext cx="2173237" cy="12311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Gospodarka</a:t>
            </a:r>
          </a:p>
          <a:p>
            <a:pPr algn="r"/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Cel: Zwiększenie efektywności wykorzystania zasobów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500983" y="4948431"/>
            <a:ext cx="2723099" cy="8002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pl-PL" b="1" dirty="0">
                <a:solidFill>
                  <a:srgbClr val="6464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Środowisko</a:t>
            </a:r>
          </a:p>
          <a:p>
            <a:pPr algn="r"/>
            <a:r>
              <a:rPr lang="pl-PL" sz="1400" dirty="0">
                <a:solidFill>
                  <a:srgbClr val="6464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Cel: Zmniejszenie presji na środowisko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363937" y="3363812"/>
            <a:ext cx="172122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l-PL" sz="2000" b="1" dirty="0">
                <a:solidFill>
                  <a:srgbClr val="64644B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Zielona gospodarka</a:t>
            </a:r>
          </a:p>
        </p:txBody>
      </p:sp>
    </p:spTree>
    <p:extLst>
      <p:ext uri="{BB962C8B-B14F-4D97-AF65-F5344CB8AC3E}">
        <p14:creationId xmlns:p14="http://schemas.microsoft.com/office/powerpoint/2010/main" val="24124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METODY  BADANIA  ZIELONEJ  GOSPODARKI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2132856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Zielona gospodarka determinuje konieczność budowy statystycznych metod monitorowania i oceny stopnia zazielenienia gospodarki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5536" y="1603150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według Eurostat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9552" y="3088838"/>
            <a:ext cx="2808312" cy="2284378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noAutofit/>
          </a:bodyPr>
          <a:lstStyle/>
          <a:p>
            <a:r>
              <a:rPr lang="pl-PL" sz="16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Sektor towarów i usług związanych z ochroną środowiska EGSS</a:t>
            </a:r>
          </a:p>
          <a:p>
            <a:endParaRPr lang="pl-PL" sz="1600" b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pl-PL" sz="16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ang. </a:t>
            </a:r>
            <a:r>
              <a:rPr lang="en-US" sz="16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goods and services sector</a:t>
            </a:r>
            <a:r>
              <a:rPr lang="pl-PL" sz="16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r>
              <a:rPr lang="pl-PL" altLang="pl-PL" sz="11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Obejmuje działania sklasyfikowane w wielu różnych działach i grupach klasyfikacji NACE (PKD 2007)</a:t>
            </a:r>
          </a:p>
          <a:p>
            <a:endParaRPr lang="pl-PL" sz="16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419872" y="3083259"/>
            <a:ext cx="4600475" cy="661719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2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Metody opracowywania danych wyjściowych i eksportu</a:t>
            </a:r>
          </a:p>
          <a:p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ang. </a:t>
            </a:r>
            <a:r>
              <a:rPr lang="en-US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Methods to compile EGSS</a:t>
            </a:r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output and exports</a:t>
            </a:r>
            <a:endParaRPr lang="pl-PL" sz="1100" i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419873" y="3897378"/>
            <a:ext cx="4600475" cy="661719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2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Metody opracowywania danych dot. zatrudnienia</a:t>
            </a:r>
          </a:p>
          <a:p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ang. </a:t>
            </a:r>
            <a:r>
              <a:rPr lang="en-US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Methods to compile EGSS</a:t>
            </a:r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employment</a:t>
            </a:r>
            <a:endParaRPr lang="pl-PL" sz="1100" i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419874" y="4711497"/>
            <a:ext cx="4600475" cy="661719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sz="12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Metody opracowywania danych dot. wartości dodanej brutto</a:t>
            </a:r>
          </a:p>
          <a:p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ang. </a:t>
            </a:r>
            <a:r>
              <a:rPr lang="pl-PL" sz="1100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Methods</a:t>
            </a:r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to </a:t>
            </a:r>
            <a:r>
              <a:rPr lang="pl-PL" sz="1100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compile</a:t>
            </a:r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EGSS </a:t>
            </a:r>
            <a:r>
              <a:rPr lang="pl-PL" sz="1100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gross</a:t>
            </a:r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1100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value</a:t>
            </a:r>
            <a:r>
              <a:rPr lang="pl-PL" sz="1100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z="1100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added</a:t>
            </a:r>
            <a:endParaRPr lang="pl-PL" sz="1100" i="1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172400" y="3080124"/>
            <a:ext cx="504056" cy="2284378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vert="vert270" wrap="square" anchor="ctr">
            <a:noAutofit/>
          </a:bodyPr>
          <a:lstStyle/>
          <a:p>
            <a:r>
              <a:rPr lang="pl-PL" sz="1400" b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Tablice konwersyjne 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545307" y="5916076"/>
            <a:ext cx="8189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Źródło: </a:t>
            </a:r>
            <a:r>
              <a:rPr lang="en-US" sz="14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 goods and</a:t>
            </a:r>
            <a:r>
              <a:rPr lang="pl-PL" sz="14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4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sector accounts</a:t>
            </a:r>
            <a:r>
              <a:rPr lang="pl-PL" sz="14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en-US" sz="14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Practical guide 2016 edition</a:t>
            </a:r>
            <a:r>
              <a:rPr lang="pl-PL" sz="1400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Eurostat</a:t>
            </a:r>
          </a:p>
        </p:txBody>
      </p:sp>
    </p:spTree>
    <p:extLst>
      <p:ext uri="{BB962C8B-B14F-4D97-AF65-F5344CB8AC3E}">
        <p14:creationId xmlns:p14="http://schemas.microsoft.com/office/powerpoint/2010/main" val="120090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OBSZARY  MONITOROWANIA  ZIELONEJ  GOSPODARKI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64288" y="159917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według GUS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7584" y="1988840"/>
            <a:ext cx="2696180" cy="936000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none" anchor="ctr">
            <a:no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kapitał naturalny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27583" y="3010439"/>
            <a:ext cx="2695941" cy="936000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środowiskowa efektywność produkcji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27583" y="4033409"/>
            <a:ext cx="2696181" cy="936000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środowiskowa jakość życia ludności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27582" y="5070096"/>
            <a:ext cx="2680979" cy="936000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 anchor="ctr">
            <a:no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polityki gospodarcze </a:t>
            </a:r>
            <a:b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pl-PL" b="1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ich następstwa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678161" y="2011991"/>
            <a:ext cx="4926286" cy="912849"/>
          </a:xfrm>
          <a:prstGeom prst="rect">
            <a:avLst/>
          </a:prstGeom>
          <a:ln>
            <a:solidFill>
              <a:srgbClr val="636466"/>
            </a:solidFill>
          </a:ln>
        </p:spPr>
        <p:txBody>
          <a:bodyPr anchor="ctr">
            <a:noAutofit/>
          </a:bodyPr>
          <a:lstStyle/>
          <a:p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wskaźniki opisujące stan środowiska przyrodniczego</a:t>
            </a:r>
            <a:endParaRPr lang="pl-PL" sz="1400" dirty="0"/>
          </a:p>
        </p:txBody>
      </p:sp>
      <p:sp>
        <p:nvSpPr>
          <p:cNvPr id="10" name="Prostokąt 9"/>
          <p:cNvSpPr/>
          <p:nvPr/>
        </p:nvSpPr>
        <p:spPr>
          <a:xfrm>
            <a:off x="3678162" y="3010439"/>
            <a:ext cx="4926285" cy="936000"/>
          </a:xfrm>
          <a:prstGeom prst="rect">
            <a:avLst/>
          </a:prstGeom>
          <a:ln>
            <a:solidFill>
              <a:srgbClr val="636466"/>
            </a:solidFill>
          </a:ln>
        </p:spPr>
        <p:txBody>
          <a:bodyPr anchor="ctr">
            <a:noAutofit/>
          </a:bodyPr>
          <a:lstStyle/>
          <a:p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wskaźniki obrazujące powiązania między środowiskiem przyrodniczym a gospodarką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3678161" y="4033409"/>
            <a:ext cx="4926286" cy="936000"/>
          </a:xfrm>
          <a:prstGeom prst="rect">
            <a:avLst/>
          </a:prstGeom>
          <a:ln>
            <a:solidFill>
              <a:srgbClr val="636466"/>
            </a:solidFill>
          </a:ln>
        </p:spPr>
        <p:txBody>
          <a:bodyPr anchor="ctr">
            <a:noAutofit/>
          </a:bodyPr>
          <a:lstStyle/>
          <a:p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wskaźniki służące monitorowaniu powiązań między środowiskiem przyrodniczym a społeczeństwem</a:t>
            </a:r>
            <a:endParaRPr lang="pl-PL" sz="1400" dirty="0"/>
          </a:p>
        </p:txBody>
      </p:sp>
      <p:sp>
        <p:nvSpPr>
          <p:cNvPr id="12" name="Prostokąt 11"/>
          <p:cNvSpPr/>
          <p:nvPr/>
        </p:nvSpPr>
        <p:spPr>
          <a:xfrm>
            <a:off x="3678162" y="5070096"/>
            <a:ext cx="4926285" cy="936000"/>
          </a:xfrm>
          <a:prstGeom prst="rect">
            <a:avLst/>
          </a:prstGeom>
          <a:ln>
            <a:solidFill>
              <a:srgbClr val="636466"/>
            </a:solidFill>
          </a:ln>
        </p:spPr>
        <p:txBody>
          <a:bodyPr anchor="ctr">
            <a:noAutofit/>
          </a:bodyPr>
          <a:lstStyle/>
          <a:p>
            <a:r>
              <a:rPr lang="pl-PL" sz="14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wskaźniki charakteryzujące instrumenty oddziaływania na gospodarkę i społeczeństwo, kreujące pożądane kierunki rozwoju mające na celu zazielenienie gospodarki</a:t>
            </a:r>
            <a:endParaRPr lang="pl-PL" sz="1400" dirty="0"/>
          </a:p>
        </p:txBody>
      </p:sp>
      <p:sp>
        <p:nvSpPr>
          <p:cNvPr id="13" name="Prostokąt 12"/>
          <p:cNvSpPr/>
          <p:nvPr/>
        </p:nvSpPr>
        <p:spPr>
          <a:xfrm>
            <a:off x="179388" y="1988841"/>
            <a:ext cx="572824" cy="936000"/>
          </a:xfrm>
          <a:prstGeom prst="rect">
            <a:avLst/>
          </a:prstGeom>
          <a:solidFill>
            <a:srgbClr val="FEDA00"/>
          </a:solidFill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81132" y="3010439"/>
            <a:ext cx="572824" cy="936000"/>
          </a:xfrm>
          <a:prstGeom prst="rect">
            <a:avLst/>
          </a:prstGeom>
          <a:solidFill>
            <a:srgbClr val="FEDA00"/>
          </a:solidFill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84620" y="4033409"/>
            <a:ext cx="572824" cy="936000"/>
          </a:xfrm>
          <a:prstGeom prst="rect">
            <a:avLst/>
          </a:prstGeom>
          <a:solidFill>
            <a:srgbClr val="FEDA00"/>
          </a:solidFill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84620" y="5070096"/>
            <a:ext cx="572824" cy="935999"/>
          </a:xfrm>
          <a:prstGeom prst="rect">
            <a:avLst/>
          </a:prstGeom>
          <a:solidFill>
            <a:srgbClr val="FEDA00"/>
          </a:solidFill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71032" y="6110416"/>
            <a:ext cx="81386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Źródło: Wskaźniki zielonej gospodarki w Polsce, US Białystok, 2016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81546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BE83B6-CB69-4052-9A0B-F3C0C200C737}"/>
              </a:ext>
            </a:extLst>
          </p:cNvPr>
          <p:cNvSpPr txBox="1"/>
          <p:nvPr/>
        </p:nvSpPr>
        <p:spPr>
          <a:xfrm>
            <a:off x="755576" y="2060848"/>
            <a:ext cx="76328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Robocza lista została oparta o podręcznik EGSS opublikowany przez Eurostat (T</a:t>
            </a:r>
            <a:r>
              <a:rPr lang="pl-PL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 </a:t>
            </a:r>
            <a:r>
              <a:rPr lang="pl-PL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environmental</a:t>
            </a:r>
            <a:r>
              <a:rPr lang="pl-PL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goods</a:t>
            </a:r>
            <a:r>
              <a:rPr lang="pl-PL" i="1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and services </a:t>
            </a:r>
            <a:r>
              <a:rPr lang="pl-PL" i="1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sector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Eurostat </a:t>
            </a:r>
            <a:r>
              <a:rPr lang="pl-PL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Methodologies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and </a:t>
            </a:r>
            <a:r>
              <a:rPr lang="pl-PL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Working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pl-PL" spc="-10" dirty="0" err="1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Papers</a:t>
            </a:r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2009), uwzględniając przykładowe tabele EGSS krajów europejskich, np. Austrii, Czech, Niemiec</a:t>
            </a:r>
          </a:p>
          <a:p>
            <a:pPr>
              <a:defRPr/>
            </a:pPr>
            <a:endParaRPr lang="pl-PL" sz="14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endParaRPr lang="pl-PL" sz="14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defRPr/>
            </a:pPr>
            <a:endParaRPr lang="en-GB" sz="1400" spc="-10" dirty="0">
              <a:solidFill>
                <a:srgbClr val="636466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76473DD5-C4D6-4D37-812B-EFA222DFD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13" y="692150"/>
            <a:ext cx="7488956" cy="846386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6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srgbClr val="63646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ZAŁOŻENIA  DO  ANALIZY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5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3645024"/>
            <a:ext cx="7632848" cy="923330"/>
          </a:xfrm>
          <a:prstGeom prst="rect">
            <a:avLst/>
          </a:prstGeom>
          <a:ln w="28575">
            <a:solidFill>
              <a:srgbClr val="FEDA00"/>
            </a:solidFill>
          </a:ln>
        </p:spPr>
        <p:txBody>
          <a:bodyPr wrap="square">
            <a:spAutoFit/>
          </a:bodyPr>
          <a:lstStyle/>
          <a:p>
            <a:r>
              <a:rPr lang="pl-PL" spc="-10" dirty="0">
                <a:solidFill>
                  <a:srgbClr val="636466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Kody PKD dla zielonej gospodarki dla województwa śląskiego podano zgodnie z obowiązującym zakresem sektorów zielonej gospodarki wg EUROSTAT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69613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792</TotalTime>
  <Words>1058</Words>
  <Application>Microsoft Office PowerPoint</Application>
  <PresentationFormat>Pokaz na ekranie (4:3)</PresentationFormat>
  <Paragraphs>379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Calibri</vt:lpstr>
      <vt:lpstr>Gill Sans</vt:lpstr>
      <vt:lpstr>Lato</vt:lpstr>
      <vt:lpstr>Lucida Sans Unicode</vt:lpstr>
      <vt:lpstr>Microsoft Sans Serif</vt:lpstr>
      <vt:lpstr>Times New Roman</vt:lpstr>
      <vt:lpstr>Trebuchet MS</vt:lpstr>
      <vt:lpstr>Wingdings</vt:lpstr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Mariusz Kruczek</cp:lastModifiedBy>
  <cp:revision>83</cp:revision>
  <dcterms:created xsi:type="dcterms:W3CDTF">2015-09-10T13:33:51Z</dcterms:created>
  <dcterms:modified xsi:type="dcterms:W3CDTF">2017-06-21T17:05:36Z</dcterms:modified>
</cp:coreProperties>
</file>